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9.xml" ContentType="application/vnd.openxmlformats-officedocument.presentationml.slide+xml"/>
  <Override PartName="/ppt/slides/slide46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slides/slide32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31.xml" ContentType="application/vnd.openxmlformats-officedocument.presentationml.slide+xml"/>
  <Override PartName="/ppt/slides/slide58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9.xml" ContentType="application/vnd.openxmlformats-officedocument.presentationml.slide+xml"/>
  <Override PartName="/ppt/slides/slide57.xml" ContentType="application/vnd.openxmlformats-officedocument.presentationml.slide+xml"/>
  <Override PartName="/ppt/slides/slide45.xml" ContentType="application/vnd.openxmlformats-officedocument.presentationml.slide+xml"/>
  <Override PartName="/ppt/slides/slide37.xml" ContentType="application/vnd.openxmlformats-officedocument.presentationml.slide+xml"/>
  <Override PartName="/ppt/slides/slide60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8.xml" ContentType="application/vnd.openxmlformats-officedocument.presentationml.slide+xml"/>
  <Override PartName="/ppt/slides/slide36.xml" ContentType="application/vnd.openxmlformats-officedocument.presentationml.slide+xml"/>
  <Override PartName="/ppt/slides/slide40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39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62"/>
  </p:notesMasterIdLst>
  <p:sldIdLst>
    <p:sldId id="256" r:id="rId2"/>
    <p:sldId id="257" r:id="rId3"/>
    <p:sldId id="261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70" r:id="rId13"/>
    <p:sldId id="268" r:id="rId14"/>
    <p:sldId id="269" r:id="rId15"/>
    <p:sldId id="271" r:id="rId16"/>
    <p:sldId id="277" r:id="rId17"/>
    <p:sldId id="276" r:id="rId18"/>
    <p:sldId id="278" r:id="rId19"/>
    <p:sldId id="279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322" r:id="rId30"/>
    <p:sldId id="319" r:id="rId31"/>
    <p:sldId id="320" r:id="rId32"/>
    <p:sldId id="321" r:id="rId33"/>
    <p:sldId id="330" r:id="rId34"/>
    <p:sldId id="323" r:id="rId35"/>
    <p:sldId id="324" r:id="rId36"/>
    <p:sldId id="325" r:id="rId37"/>
    <p:sldId id="326" r:id="rId38"/>
    <p:sldId id="327" r:id="rId39"/>
    <p:sldId id="328" r:id="rId40"/>
    <p:sldId id="329" r:id="rId41"/>
    <p:sldId id="297" r:id="rId42"/>
    <p:sldId id="299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2" r:id="rId54"/>
    <p:sldId id="311" r:id="rId55"/>
    <p:sldId id="313" r:id="rId56"/>
    <p:sldId id="314" r:id="rId57"/>
    <p:sldId id="315" r:id="rId58"/>
    <p:sldId id="316" r:id="rId59"/>
    <p:sldId id="317" r:id="rId60"/>
    <p:sldId id="318" r:id="rId61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628" y="-84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presProps" Target="presProps.xml"/><Relationship Id="rId68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69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16913949-6276-41CB-A0C4-9A2525E4EFC2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AFC7FE70-D2A2-4159-B125-83BD1A49D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88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7FE70-D2A2-4159-B125-83BD1A49DC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99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7FE70-D2A2-4159-B125-83BD1A49DC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73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7FE70-D2A2-4159-B125-83BD1A49DC8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38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7FE70-D2A2-4159-B125-83BD1A49DC8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213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7FE70-D2A2-4159-B125-83BD1A49DC8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680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7FE70-D2A2-4159-B125-83BD1A49DC8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11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7FE70-D2A2-4159-B125-83BD1A49DC8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19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7FE70-D2A2-4159-B125-83BD1A49DC8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9667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7FE70-D2A2-4159-B125-83BD1A49DC8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27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7FE70-D2A2-4159-B125-83BD1A49DC8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189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7FE70-D2A2-4159-B125-83BD1A49DC8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00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hangingPunct="0"/>
            <a:r>
              <a:rPr lang="en-US" dirty="0"/>
              <a:t>     	</a:t>
            </a:r>
            <a:r>
              <a:rPr lang="en-US" b="1" dirty="0"/>
              <a:t>Session # 2:   </a:t>
            </a:r>
            <a:r>
              <a:rPr lang="en-US" dirty="0"/>
              <a:t>Monday,	March 5      	6:00 p.m.  -  9:00 p.m.  Reading – Mrs. Pociask</a:t>
            </a:r>
          </a:p>
          <a:p>
            <a:pPr hangingPunct="0"/>
            <a:r>
              <a:rPr lang="en-US" dirty="0"/>
              <a:t>     	</a:t>
            </a:r>
            <a:r>
              <a:rPr lang="en-US" b="1" dirty="0"/>
              <a:t>Session # 3:</a:t>
            </a:r>
            <a:r>
              <a:rPr lang="en-US" dirty="0"/>
              <a:t>   Monday,	March 12      	6:00 p.m.  -  9:00 p.m.  Science – Mr. Pociask</a:t>
            </a:r>
          </a:p>
          <a:p>
            <a:pPr hangingPunct="0"/>
            <a:r>
              <a:rPr lang="en-US" dirty="0"/>
              <a:t>     	</a:t>
            </a:r>
            <a:r>
              <a:rPr lang="en-US" b="1" dirty="0"/>
              <a:t>Session # 4:</a:t>
            </a:r>
            <a:r>
              <a:rPr lang="en-US" dirty="0"/>
              <a:t>   Monday, 	March 19	6:00 p.m.  -  9:00 p.m.  Language Arts – Mrs. Pociask</a:t>
            </a:r>
          </a:p>
          <a:p>
            <a:pPr hangingPunct="0"/>
            <a:r>
              <a:rPr lang="en-US" dirty="0"/>
              <a:t>     	</a:t>
            </a:r>
            <a:r>
              <a:rPr lang="en-US" b="1" dirty="0"/>
              <a:t>Session # 5:</a:t>
            </a:r>
            <a:r>
              <a:rPr lang="en-US" dirty="0"/>
              <a:t>   Thursday, 	March 22    	6:00 p.m.  -  9:00 p.m.  Mathematics – Mrs. Alley</a:t>
            </a:r>
          </a:p>
          <a:p>
            <a:pPr hangingPunct="0"/>
            <a:r>
              <a:rPr lang="en-US" dirty="0"/>
              <a:t>     	</a:t>
            </a:r>
            <a:r>
              <a:rPr lang="en-US" b="1" dirty="0"/>
              <a:t>Session # 6 Test Simulation</a:t>
            </a:r>
            <a:r>
              <a:rPr lang="en-US" dirty="0"/>
              <a:t>:  Saturday, March 24, 8:00 a.m. – 11:30 a.m.  Mrs. Price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7FE70-D2A2-4159-B125-83BD1A49DC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971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7FE70-D2A2-4159-B125-83BD1A49DC8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616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7FE70-D2A2-4159-B125-83BD1A49DC8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523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7FE70-D2A2-4159-B125-83BD1A49DC8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1970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7FE70-D2A2-4159-B125-83BD1A49DC8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348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7FE70-D2A2-4159-B125-83BD1A49DC8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78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7FE70-D2A2-4159-B125-83BD1A49DC8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054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7FE70-D2A2-4159-B125-83BD1A49DC8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923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7FE70-D2A2-4159-B125-83BD1A49DC8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680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7FE70-D2A2-4159-B125-83BD1A49DC8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082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7FE70-D2A2-4159-B125-83BD1A49DC8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16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7FE70-D2A2-4159-B125-83BD1A49DC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123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7FE70-D2A2-4159-B125-83BD1A49DC8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94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7FE70-D2A2-4159-B125-83BD1A49DC8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7693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7FE70-D2A2-4159-B125-83BD1A49DC8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194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7FE70-D2A2-4159-B125-83BD1A49DC8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650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7FE70-D2A2-4159-B125-83BD1A49DC8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650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7FE70-D2A2-4159-B125-83BD1A49DC8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641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7FE70-D2A2-4159-B125-83BD1A49DC8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178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7FE70-D2A2-4159-B125-83BD1A49DC8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244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7FE70-D2A2-4159-B125-83BD1A49DC8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410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7FE70-D2A2-4159-B125-83BD1A49DC8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9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7FE70-D2A2-4159-B125-83BD1A49DC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667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7FE70-D2A2-4159-B125-83BD1A49DC8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385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7FE70-D2A2-4159-B125-83BD1A49DC8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984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7FE70-D2A2-4159-B125-83BD1A49DC8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0335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7FE70-D2A2-4159-B125-83BD1A49DC8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4075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7FE70-D2A2-4159-B125-83BD1A49DC8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5097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7FE70-D2A2-4159-B125-83BD1A49DC8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0921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7FE70-D2A2-4159-B125-83BD1A49DC8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97835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7FE70-D2A2-4159-B125-83BD1A49DC8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0463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7FE70-D2A2-4159-B125-83BD1A49DC8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7817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7FE70-D2A2-4159-B125-83BD1A49DC8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83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7FE70-D2A2-4159-B125-83BD1A49DC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5602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7FE70-D2A2-4159-B125-83BD1A49DC8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8378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7FE70-D2A2-4159-B125-83BD1A49DC8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6249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7FE70-D2A2-4159-B125-83BD1A49DC8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8939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7FE70-D2A2-4159-B125-83BD1A49DC8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3657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7FE70-D2A2-4159-B125-83BD1A49DC8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1768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7FE70-D2A2-4159-B125-83BD1A49DC8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5275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7FE70-D2A2-4159-B125-83BD1A49DC8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5368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7FE70-D2A2-4159-B125-83BD1A49DC8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959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7FE70-D2A2-4159-B125-83BD1A49DC8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2011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7FE70-D2A2-4159-B125-83BD1A49DC87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97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7FE70-D2A2-4159-B125-83BD1A49DC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9254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7FE70-D2A2-4159-B125-83BD1A49DC87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38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7FE70-D2A2-4159-B125-83BD1A49DC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43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7FE70-D2A2-4159-B125-83BD1A49DC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4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7FE70-D2A2-4159-B125-83BD1A49DC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38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B92172D-BDF0-4AA5-AC01-8D4429E6DCF8}" type="datetimeFigureOut">
              <a:rPr lang="en-US" smtClean="0"/>
              <a:t>2/27/2012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3264BE-FB99-447E-8845-DE96B31C8D2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172D-BDF0-4AA5-AC01-8D4429E6DCF8}" type="datetimeFigureOut">
              <a:rPr lang="en-US" smtClean="0"/>
              <a:t>2/27/2012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64BE-FB99-447E-8845-DE96B31C8D2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172D-BDF0-4AA5-AC01-8D4429E6DCF8}" type="datetimeFigureOut">
              <a:rPr lang="en-US" smtClean="0"/>
              <a:t>2/27/2012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64BE-FB99-447E-8845-DE96B31C8D2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172D-BDF0-4AA5-AC01-8D4429E6DCF8}" type="datetimeFigureOut">
              <a:rPr lang="en-US" smtClean="0"/>
              <a:t>2/27/2012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64BE-FB99-447E-8845-DE96B31C8D2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172D-BDF0-4AA5-AC01-8D4429E6DCF8}" type="datetimeFigureOut">
              <a:rPr lang="en-US" smtClean="0"/>
              <a:t>2/27/2012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64BE-FB99-447E-8845-DE96B31C8D2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172D-BDF0-4AA5-AC01-8D4429E6DCF8}" type="datetimeFigureOut">
              <a:rPr lang="en-US" smtClean="0"/>
              <a:t>2/27/2012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64BE-FB99-447E-8845-DE96B31C8D2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172D-BDF0-4AA5-AC01-8D4429E6DCF8}" type="datetimeFigureOut">
              <a:rPr lang="en-US" smtClean="0"/>
              <a:t>2/27/2012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64BE-FB99-447E-8845-DE96B31C8D2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172D-BDF0-4AA5-AC01-8D4429E6DCF8}" type="datetimeFigureOut">
              <a:rPr lang="en-US" smtClean="0"/>
              <a:t>2/27/2012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64BE-FB99-447E-8845-DE96B31C8D2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172D-BDF0-4AA5-AC01-8D4429E6DCF8}" type="datetimeFigureOut">
              <a:rPr lang="en-US" smtClean="0"/>
              <a:t>2/27/2012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64BE-FB99-447E-8845-DE96B31C8D2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172D-BDF0-4AA5-AC01-8D4429E6DCF8}" type="datetimeFigureOut">
              <a:rPr lang="en-US" smtClean="0"/>
              <a:t>2/27/2012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64BE-FB99-447E-8845-DE96B31C8D2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172D-BDF0-4AA5-AC01-8D4429E6DCF8}" type="datetimeFigureOut">
              <a:rPr lang="en-US" smtClean="0"/>
              <a:t>2/27/2012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64BE-FB99-447E-8845-DE96B31C8D2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B92172D-BDF0-4AA5-AC01-8D4429E6DCF8}" type="datetimeFigureOut">
              <a:rPr lang="en-US" smtClean="0"/>
              <a:t>2/27/2012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53264BE-FB99-447E-8845-DE96B31C8D29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-XibRuK-q9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youtube.com/watch?v=YUel2uHYrM4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youtube.com/watch?v=s29bDXylUGo" TargetMode="External"/><Relationship Id="rId4" Type="http://schemas.openxmlformats.org/officeDocument/2006/relationships/image" Target="../media/image1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youtube.com/watch?v=TCLyWjoOh38" TargetMode="Externa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wmf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wmf"/><Relationship Id="rId5" Type="http://schemas.openxmlformats.org/officeDocument/2006/relationships/image" Target="../media/image2.png"/><Relationship Id="rId4" Type="http://schemas.openxmlformats.org/officeDocument/2006/relationships/image" Target="../media/image2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62200"/>
            <a:ext cx="9067800" cy="2505636"/>
          </a:xfrm>
        </p:spPr>
        <p:txBody>
          <a:bodyPr>
            <a:normAutofit/>
          </a:bodyPr>
          <a:lstStyle/>
          <a:p>
            <a:pPr algn="ctr"/>
            <a:r>
              <a:rPr lang="en-US" sz="13800" b="1" dirty="0" smtClean="0">
                <a:solidFill>
                  <a:srgbClr val="0070C0"/>
                </a:solidFill>
              </a:rPr>
              <a:t>ACT Prep</a:t>
            </a:r>
            <a:endParaRPr lang="en-US" sz="138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5334000"/>
            <a:ext cx="3309803" cy="533400"/>
          </a:xfrm>
        </p:spPr>
        <p:txBody>
          <a:bodyPr/>
          <a:lstStyle/>
          <a:p>
            <a:pPr algn="ctr"/>
            <a:r>
              <a:rPr lang="en-US" b="1" dirty="0" smtClean="0"/>
              <a:t>Are you ready for this?</a:t>
            </a:r>
            <a:endParaRPr lang="en-US" b="1" dirty="0"/>
          </a:p>
        </p:txBody>
      </p:sp>
      <p:pic>
        <p:nvPicPr>
          <p:cNvPr id="1026" name="Picture 2" descr="C:\Users\yp003\AppData\Local\Microsoft\Windows\Temporary Internet Files\Content.IE5\JQLNZZXF\MC90043390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049" y="345449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61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6034144" cy="1143000"/>
          </a:xfrm>
        </p:spPr>
        <p:txBody>
          <a:bodyPr/>
          <a:lstStyle/>
          <a:p>
            <a:r>
              <a:rPr lang="en-US" b="1" dirty="0" smtClean="0"/>
              <a:t>YOUR</a:t>
            </a:r>
            <a:r>
              <a:rPr lang="en-US" dirty="0" smtClean="0"/>
              <a:t>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848600" cy="48768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Why</a:t>
            </a:r>
            <a:r>
              <a:rPr lang="en-US" sz="3200" dirty="0" smtClean="0"/>
              <a:t> did you sign up for this course?</a:t>
            </a:r>
          </a:p>
          <a:p>
            <a:r>
              <a:rPr lang="en-US" sz="3200" b="1" dirty="0" smtClean="0"/>
              <a:t>Whose</a:t>
            </a:r>
            <a:r>
              <a:rPr lang="en-US" sz="3200" dirty="0" smtClean="0"/>
              <a:t> idea was it to be here?</a:t>
            </a:r>
          </a:p>
          <a:p>
            <a:r>
              <a:rPr lang="en-US" sz="3200" b="1" dirty="0" smtClean="0"/>
              <a:t>What</a:t>
            </a:r>
            <a:r>
              <a:rPr lang="en-US" sz="3200" dirty="0" smtClean="0"/>
              <a:t> do you expect to learn?</a:t>
            </a:r>
          </a:p>
          <a:p>
            <a:r>
              <a:rPr lang="en-US" sz="3200" b="1" dirty="0" smtClean="0"/>
              <a:t>What</a:t>
            </a:r>
            <a:r>
              <a:rPr lang="en-US" sz="3200" dirty="0" smtClean="0"/>
              <a:t> kind of ACT score are you after?</a:t>
            </a:r>
          </a:p>
          <a:p>
            <a:r>
              <a:rPr lang="en-US" sz="3200" b="1" dirty="0" smtClean="0"/>
              <a:t>Why</a:t>
            </a:r>
            <a:r>
              <a:rPr lang="en-US" sz="3200" dirty="0" smtClean="0"/>
              <a:t> do you want this score?</a:t>
            </a:r>
          </a:p>
          <a:p>
            <a:r>
              <a:rPr lang="en-US" sz="3200" b="1" dirty="0" smtClean="0"/>
              <a:t>What</a:t>
            </a:r>
            <a:r>
              <a:rPr lang="en-US" sz="3200" dirty="0" smtClean="0"/>
              <a:t> are you willing to do to get the score you want and to prepare for life after high school?</a:t>
            </a:r>
          </a:p>
        </p:txBody>
      </p:sp>
      <p:pic>
        <p:nvPicPr>
          <p:cNvPr id="4" name="Picture 2" descr="C:\Users\yp003\AppData\Local\Microsoft\Windows\Temporary Internet Files\Content.IE5\JQLNZZXF\MC90043390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86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47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5867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WHY</a:t>
            </a:r>
            <a:r>
              <a:rPr lang="en-US" dirty="0" smtClean="0"/>
              <a:t> would </a:t>
            </a:r>
            <a:r>
              <a:rPr lang="en-US" b="1" dirty="0" smtClean="0"/>
              <a:t>ANYONE</a:t>
            </a:r>
            <a:r>
              <a:rPr lang="en-US" dirty="0" smtClean="0"/>
              <a:t> take this kind of course?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962400" y="1828800"/>
            <a:ext cx="4724400" cy="464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 feel more comfortable and confident</a:t>
            </a:r>
          </a:p>
          <a:p>
            <a:r>
              <a:rPr lang="en-US" sz="2800" dirty="0" smtClean="0"/>
              <a:t>To better prepare for the test in April/June</a:t>
            </a:r>
          </a:p>
          <a:p>
            <a:r>
              <a:rPr lang="en-US" sz="2800" dirty="0" smtClean="0"/>
              <a:t>To increase your odds of getting the score you want or need</a:t>
            </a:r>
          </a:p>
          <a:p>
            <a:r>
              <a:rPr lang="en-US" sz="2800" dirty="0" smtClean="0"/>
              <a:t>To increase your opportunities</a:t>
            </a:r>
            <a:endParaRPr lang="en-US" sz="2800" dirty="0"/>
          </a:p>
        </p:txBody>
      </p:sp>
      <p:pic>
        <p:nvPicPr>
          <p:cNvPr id="4098" name="Picture 2" descr="C:\Users\yp003\AppData\Local\Microsoft\Windows\Temporary Internet Files\Content.IE5\1UFDA7JZ\MP900442237[1]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clrChange>
              <a:clrFrom>
                <a:srgbClr val="FCF8F5"/>
              </a:clrFrom>
              <a:clrTo>
                <a:srgbClr val="FCF8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3505200" cy="461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yp003\AppData\Local\Microsoft\Windows\Temporary Internet Files\Content.IE5\JQLNZZXF\MC90043390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1435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96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2505636"/>
          </a:xfrm>
        </p:spPr>
        <p:txBody>
          <a:bodyPr>
            <a:normAutofit/>
          </a:bodyPr>
          <a:lstStyle/>
          <a:p>
            <a:pPr algn="ctr"/>
            <a:r>
              <a:rPr lang="en-US" sz="5200" b="1" dirty="0" smtClean="0">
                <a:solidFill>
                  <a:srgbClr val="0070C0"/>
                </a:solidFill>
              </a:rPr>
              <a:t>What will this course cover?</a:t>
            </a:r>
            <a:endParaRPr lang="en-US" sz="52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yp003\AppData\Local\Microsoft\Windows\Temporary Internet Files\Content.IE5\JQLNZZXF\MC90043390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049" y="345449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26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2640"/>
            <a:ext cx="8229600" cy="4860560"/>
          </a:xfrm>
        </p:spPr>
        <p:txBody>
          <a:bodyPr/>
          <a:lstStyle/>
          <a:p>
            <a:r>
              <a:rPr lang="en-US" dirty="0" smtClean="0"/>
              <a:t>Test </a:t>
            </a:r>
            <a:r>
              <a:rPr lang="en-US" u="sng" dirty="0" smtClean="0"/>
              <a:t>Preparation</a:t>
            </a:r>
          </a:p>
          <a:p>
            <a:r>
              <a:rPr lang="en-US" u="sng" dirty="0" smtClean="0"/>
              <a:t>Purpose</a:t>
            </a:r>
            <a:r>
              <a:rPr lang="en-US" dirty="0" smtClean="0"/>
              <a:t> of the test and how it is scored</a:t>
            </a:r>
          </a:p>
          <a:p>
            <a:r>
              <a:rPr lang="en-US" dirty="0" smtClean="0"/>
              <a:t>Test </a:t>
            </a:r>
            <a:r>
              <a:rPr lang="en-US" u="sng" dirty="0" smtClean="0"/>
              <a:t>content</a:t>
            </a:r>
          </a:p>
          <a:p>
            <a:r>
              <a:rPr lang="en-US" dirty="0" smtClean="0"/>
              <a:t>General test </a:t>
            </a:r>
            <a:r>
              <a:rPr lang="en-US" u="sng" dirty="0" smtClean="0"/>
              <a:t>strategies</a:t>
            </a:r>
          </a:p>
          <a:p>
            <a:r>
              <a:rPr lang="en-US" dirty="0" smtClean="0"/>
              <a:t>Specific test </a:t>
            </a:r>
            <a:r>
              <a:rPr lang="en-US" u="sng" dirty="0" smtClean="0"/>
              <a:t>strategies</a:t>
            </a:r>
            <a:r>
              <a:rPr lang="en-US" dirty="0" smtClean="0"/>
              <a:t> for Math, English, Science and Reading</a:t>
            </a:r>
          </a:p>
          <a:p>
            <a:r>
              <a:rPr lang="en-US" dirty="0" smtClean="0"/>
              <a:t>Test </a:t>
            </a:r>
            <a:r>
              <a:rPr lang="en-US" u="sng" dirty="0"/>
              <a:t>p</a:t>
            </a:r>
            <a:r>
              <a:rPr lang="en-US" u="sng" dirty="0" smtClean="0"/>
              <a:t>rocess </a:t>
            </a:r>
          </a:p>
          <a:p>
            <a:r>
              <a:rPr lang="en-US" dirty="0" smtClean="0"/>
              <a:t>How to </a:t>
            </a:r>
            <a:r>
              <a:rPr lang="en-US" u="sng" dirty="0" smtClean="0"/>
              <a:t>develop</a:t>
            </a:r>
            <a:r>
              <a:rPr lang="en-US" dirty="0" smtClean="0"/>
              <a:t> your own plan or strategy</a:t>
            </a:r>
          </a:p>
          <a:p>
            <a:r>
              <a:rPr lang="en-US" dirty="0" smtClean="0"/>
              <a:t>Sub-test </a:t>
            </a:r>
            <a:r>
              <a:rPr lang="en-US" u="sng" dirty="0" smtClean="0"/>
              <a:t>practice</a:t>
            </a:r>
            <a:r>
              <a:rPr lang="en-US" dirty="0" smtClean="0"/>
              <a:t> &amp; more </a:t>
            </a:r>
            <a:r>
              <a:rPr lang="en-US" u="sng" dirty="0" smtClean="0"/>
              <a:t>practice</a:t>
            </a:r>
          </a:p>
          <a:p>
            <a:r>
              <a:rPr lang="en-US" u="sng" dirty="0" smtClean="0"/>
              <a:t>Practice</a:t>
            </a:r>
            <a:r>
              <a:rPr lang="en-US" dirty="0" smtClean="0"/>
              <a:t> </a:t>
            </a:r>
            <a:r>
              <a:rPr lang="en-US" u="sng" dirty="0" smtClean="0"/>
              <a:t>run</a:t>
            </a:r>
            <a:r>
              <a:rPr lang="en-US" dirty="0" smtClean="0"/>
              <a:t> to the real thing</a:t>
            </a:r>
          </a:p>
          <a:p>
            <a:endParaRPr lang="en-US" dirty="0"/>
          </a:p>
        </p:txBody>
      </p:sp>
      <p:pic>
        <p:nvPicPr>
          <p:cNvPr id="4" name="Picture 2" descr="C:\Users\yp003\AppData\Local\Microsoft\Windows\Temporary Internet Files\Content.IE5\JQLNZZXF\MC90043390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86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58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24744" cy="1143000"/>
          </a:xfrm>
        </p:spPr>
        <p:txBody>
          <a:bodyPr/>
          <a:lstStyle/>
          <a:p>
            <a:r>
              <a:rPr lang="en-US" dirty="0" smtClean="0"/>
              <a:t>Test </a:t>
            </a:r>
            <a:r>
              <a:rPr lang="en-US" b="1" dirty="0" smtClean="0"/>
              <a:t>PREPARATION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57200" y="1905000"/>
            <a:ext cx="5410200" cy="41148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Begin</a:t>
            </a:r>
            <a:r>
              <a:rPr lang="en-US" sz="2800" dirty="0" smtClean="0"/>
              <a:t> reviewing weak areas</a:t>
            </a:r>
          </a:p>
          <a:p>
            <a:r>
              <a:rPr lang="en-US" sz="2800" b="1" dirty="0" smtClean="0"/>
              <a:t>Know</a:t>
            </a:r>
            <a:r>
              <a:rPr lang="en-US" sz="2800" dirty="0" smtClean="0"/>
              <a:t> the instructions</a:t>
            </a:r>
          </a:p>
          <a:p>
            <a:r>
              <a:rPr lang="en-US" sz="2800" b="1" dirty="0" smtClean="0"/>
              <a:t>Understand</a:t>
            </a:r>
            <a:r>
              <a:rPr lang="en-US" sz="2800" dirty="0" smtClean="0"/>
              <a:t> your strengths and weaknesses</a:t>
            </a:r>
          </a:p>
          <a:p>
            <a:r>
              <a:rPr lang="en-US" sz="2800" b="1" dirty="0" smtClean="0"/>
              <a:t>Develop</a:t>
            </a:r>
            <a:r>
              <a:rPr lang="en-US" sz="2800" dirty="0" smtClean="0"/>
              <a:t> a good attitude about the test</a:t>
            </a:r>
          </a:p>
          <a:p>
            <a:r>
              <a:rPr lang="en-US" sz="2800" b="1" dirty="0" smtClean="0"/>
              <a:t>Build</a:t>
            </a:r>
            <a:r>
              <a:rPr lang="en-US" sz="2800" dirty="0" smtClean="0"/>
              <a:t> your confidence</a:t>
            </a:r>
          </a:p>
          <a:p>
            <a:r>
              <a:rPr lang="en-US" sz="2800" b="1" dirty="0" smtClean="0"/>
              <a:t>Practice</a:t>
            </a:r>
            <a:r>
              <a:rPr lang="en-US" sz="2800" dirty="0" smtClean="0"/>
              <a:t>, </a:t>
            </a:r>
            <a:r>
              <a:rPr lang="en-US" sz="2800" b="1" dirty="0" smtClean="0"/>
              <a:t>practice</a:t>
            </a:r>
            <a:r>
              <a:rPr lang="en-US" sz="2800" dirty="0" smtClean="0"/>
              <a:t>, </a:t>
            </a:r>
            <a:r>
              <a:rPr lang="en-US" sz="2800" b="1" dirty="0" smtClean="0"/>
              <a:t>practice</a:t>
            </a:r>
            <a:r>
              <a:rPr lang="en-US" sz="2800" dirty="0" smtClean="0"/>
              <a:t>!</a:t>
            </a:r>
            <a:endParaRPr lang="en-US" sz="2800" dirty="0"/>
          </a:p>
        </p:txBody>
      </p:sp>
      <p:pic>
        <p:nvPicPr>
          <p:cNvPr id="5122" name="Picture 2" descr="C:\Users\yp003\AppData\Local\Microsoft\Windows\Temporary Internet Files\Content.IE5\R39F8WU4\MP900439532[1]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3" r="9183"/>
          <a:stretch/>
        </p:blipFill>
        <p:spPr bwMode="auto">
          <a:xfrm>
            <a:off x="5943600" y="2362200"/>
            <a:ext cx="2638270" cy="228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yp003\AppData\Local\Microsoft\Windows\Temporary Internet Files\Content.IE5\JQLNZZXF\MC90043390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733" y="5124451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48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024744" cy="1143000"/>
          </a:xfrm>
        </p:spPr>
        <p:txBody>
          <a:bodyPr/>
          <a:lstStyle/>
          <a:p>
            <a:r>
              <a:rPr lang="en-US" dirty="0" smtClean="0"/>
              <a:t>Test</a:t>
            </a:r>
            <a:r>
              <a:rPr lang="en-US" b="1" dirty="0" smtClean="0"/>
              <a:t> PURPOSE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2971800" y="1600200"/>
            <a:ext cx="57150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Student profile section &amp; scores are used by colleges &amp; technical schools for admission and </a:t>
            </a:r>
            <a:r>
              <a:rPr lang="en-US" u="sng" dirty="0" smtClean="0"/>
              <a:t>course</a:t>
            </a:r>
            <a:r>
              <a:rPr lang="en-US" dirty="0" smtClean="0"/>
              <a:t> </a:t>
            </a:r>
            <a:r>
              <a:rPr lang="en-US" u="sng" dirty="0" smtClean="0"/>
              <a:t>placement</a:t>
            </a:r>
          </a:p>
          <a:p>
            <a:r>
              <a:rPr lang="en-US" dirty="0" smtClean="0"/>
              <a:t>Colleges and scholarship organizations </a:t>
            </a:r>
            <a:r>
              <a:rPr lang="en-US" u="sng" dirty="0" smtClean="0"/>
              <a:t>share</a:t>
            </a:r>
            <a:r>
              <a:rPr lang="en-US" dirty="0" smtClean="0"/>
              <a:t> the information</a:t>
            </a:r>
          </a:p>
          <a:p>
            <a:r>
              <a:rPr lang="en-US" dirty="0" smtClean="0"/>
              <a:t>Test </a:t>
            </a:r>
            <a:r>
              <a:rPr lang="en-US" u="sng" dirty="0" smtClean="0"/>
              <a:t>will</a:t>
            </a:r>
            <a:r>
              <a:rPr lang="en-US" dirty="0" smtClean="0"/>
              <a:t> measure your knowledge</a:t>
            </a:r>
          </a:p>
          <a:p>
            <a:r>
              <a:rPr lang="en-US" dirty="0" smtClean="0"/>
              <a:t>Sub-test scores and composite scores are used for individual program admission and general admission</a:t>
            </a:r>
            <a:endParaRPr lang="en-US" dirty="0"/>
          </a:p>
        </p:txBody>
      </p:sp>
      <p:pic>
        <p:nvPicPr>
          <p:cNvPr id="6146" name="Picture 2" descr="C:\Users\yp003\AppData\Local\Microsoft\Windows\Temporary Internet Files\Content.IE5\1UFDA7JZ\MP900439390[1]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7515" y="2701885"/>
            <a:ext cx="3419475" cy="228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yp003\AppData\Local\Microsoft\Windows\Temporary Internet Files\Content.IE5\JQLNZZXF\MC90043390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86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16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2505636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 smtClean="0">
                <a:solidFill>
                  <a:srgbClr val="0070C0"/>
                </a:solidFill>
              </a:rPr>
              <a:t>About the ACT</a:t>
            </a:r>
            <a:endParaRPr lang="en-US" sz="88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yp003\AppData\Local\Microsoft\Windows\Temporary Internet Files\Content.IE5\JQLNZZXF\MC90043390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049" y="345449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01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yp003\AppData\Local\Microsoft\Windows\Temporary Internet Files\Content.IE5\JQLNZZXF\MC90043390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270" y="5109772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534400" cy="6096000"/>
          </a:xfrm>
        </p:spPr>
        <p:txBody>
          <a:bodyPr>
            <a:noAutofit/>
          </a:bodyPr>
          <a:lstStyle/>
          <a:p>
            <a:r>
              <a:rPr lang="en-US" sz="2600" dirty="0" smtClean="0"/>
              <a:t>ACT measures achievement in core academic areas important for success in college</a:t>
            </a:r>
          </a:p>
          <a:p>
            <a:r>
              <a:rPr lang="en-US" sz="2600" dirty="0" smtClean="0"/>
              <a:t>The test has 4 multiple choice tests (English, Math, Reading and Science Reasoning)</a:t>
            </a:r>
          </a:p>
          <a:p>
            <a:r>
              <a:rPr lang="en-US" sz="2600" dirty="0" smtClean="0"/>
              <a:t>The ACT is </a:t>
            </a:r>
            <a:r>
              <a:rPr lang="en-US" sz="2600" b="1" dirty="0" smtClean="0"/>
              <a:t>NOT</a:t>
            </a:r>
            <a:r>
              <a:rPr lang="en-US" sz="2600" dirty="0" smtClean="0"/>
              <a:t> an IQ test, but rather an achievement test.</a:t>
            </a:r>
          </a:p>
          <a:p>
            <a:r>
              <a:rPr lang="en-US" sz="2600" dirty="0" smtClean="0"/>
              <a:t>The ACT will consist of questions that measure your skills and knowledge!</a:t>
            </a:r>
          </a:p>
          <a:p>
            <a:r>
              <a:rPr lang="en-US" sz="2600" dirty="0" smtClean="0"/>
              <a:t>You cannot memorize facts or vocabulary for this test.</a:t>
            </a:r>
          </a:p>
          <a:p>
            <a:r>
              <a:rPr lang="en-US" sz="2600" dirty="0" smtClean="0"/>
              <a:t>What you learned in high school classes will help determine how well you will do</a:t>
            </a:r>
          </a:p>
          <a:p>
            <a:r>
              <a:rPr lang="en-US" sz="2600" dirty="0" smtClean="0"/>
              <a:t>If you can’t memorize facts how do you prepare?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56356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yp003\AppData\Local\Microsoft\Windows\Temporary Internet Files\Content.IE5\XGZ6ZE2Z\MP900439527[1]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clrChange>
              <a:clrFrom>
                <a:srgbClr val="A1B59A"/>
              </a:clrFrom>
              <a:clrTo>
                <a:srgbClr val="A1B59A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85800"/>
            <a:ext cx="2622229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4990"/>
            <a:ext cx="7024744" cy="1143000"/>
          </a:xfrm>
        </p:spPr>
        <p:txBody>
          <a:bodyPr/>
          <a:lstStyle/>
          <a:p>
            <a:r>
              <a:rPr lang="en-US" dirty="0" smtClean="0"/>
              <a:t>Where to start….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143000"/>
            <a:ext cx="7086600" cy="54102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Know what to expect from the test and use this information to your advantage!</a:t>
            </a:r>
          </a:p>
          <a:p>
            <a:r>
              <a:rPr lang="en-US" sz="2800" dirty="0" smtClean="0"/>
              <a:t>Know when colleges and scholarships want your scores</a:t>
            </a:r>
          </a:p>
          <a:p>
            <a:r>
              <a:rPr lang="en-US" sz="2800" dirty="0" smtClean="0"/>
              <a:t>Know where you stand in your high school course work….</a:t>
            </a:r>
          </a:p>
          <a:p>
            <a:pPr lvl="2"/>
            <a:r>
              <a:rPr lang="en-US" dirty="0" smtClean="0"/>
              <a:t>What are your strengths?</a:t>
            </a:r>
          </a:p>
          <a:p>
            <a:pPr lvl="2"/>
            <a:r>
              <a:rPr lang="en-US" dirty="0" smtClean="0"/>
              <a:t>What are your weaknesses?</a:t>
            </a:r>
          </a:p>
          <a:p>
            <a:r>
              <a:rPr lang="en-US" sz="2800" dirty="0" smtClean="0"/>
              <a:t>Are you willing to take the test more than once?  </a:t>
            </a:r>
          </a:p>
          <a:p>
            <a:r>
              <a:rPr lang="en-US" sz="2800" dirty="0" smtClean="0"/>
              <a:t>When is the next chance to take the test?</a:t>
            </a:r>
          </a:p>
        </p:txBody>
      </p:sp>
      <p:pic>
        <p:nvPicPr>
          <p:cNvPr id="6" name="Picture 2" descr="C:\Users\yp003\AppData\Local\Microsoft\Windows\Temporary Internet Files\Content.IE5\JQLNZZXF\MC90043390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91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4876800" cy="1905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Why take it my Junior year rather than my senior year?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23652"/>
            <a:ext cx="7467600" cy="4000948"/>
          </a:xfrm>
        </p:spPr>
        <p:txBody>
          <a:bodyPr>
            <a:noAutofit/>
          </a:bodyPr>
          <a:lstStyle/>
          <a:p>
            <a:r>
              <a:rPr lang="en-US" sz="2800" dirty="0" smtClean="0"/>
              <a:t>You already have taken most of the material covered on the test in your junior year</a:t>
            </a:r>
          </a:p>
          <a:p>
            <a:r>
              <a:rPr lang="en-US" sz="2800" dirty="0" smtClean="0"/>
              <a:t>You are at the PEAK of your learning!</a:t>
            </a:r>
          </a:p>
          <a:p>
            <a:r>
              <a:rPr lang="en-US" sz="2800" dirty="0" smtClean="0"/>
              <a:t>More chances to increase your score</a:t>
            </a:r>
            <a:r>
              <a:rPr lang="en-US" sz="2800" dirty="0"/>
              <a:t> </a:t>
            </a:r>
            <a:r>
              <a:rPr lang="en-US" sz="2800" dirty="0" smtClean="0"/>
              <a:t>before going to college</a:t>
            </a:r>
          </a:p>
          <a:p>
            <a:r>
              <a:rPr lang="en-US" sz="2800" dirty="0" smtClean="0"/>
              <a:t>More chances = more opportunities </a:t>
            </a:r>
          </a:p>
        </p:txBody>
      </p:sp>
      <p:pic>
        <p:nvPicPr>
          <p:cNvPr id="4" name="Picture 2" descr="C:\Users\yp003\AppData\Local\Microsoft\Windows\Temporary Internet Files\Content.IE5\JQLNZZXF\MC90043390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270" y="5109772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64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4572000"/>
            <a:ext cx="6777317" cy="1946429"/>
          </a:xfrm>
        </p:spPr>
        <p:txBody>
          <a:bodyPr/>
          <a:lstStyle/>
          <a:p>
            <a:r>
              <a:rPr lang="en-US" dirty="0" smtClean="0"/>
              <a:t>General Comments</a:t>
            </a:r>
          </a:p>
          <a:p>
            <a:r>
              <a:rPr lang="en-US" dirty="0" smtClean="0"/>
              <a:t>Who teaches what, when and where</a:t>
            </a:r>
            <a:endParaRPr lang="en-US" dirty="0"/>
          </a:p>
        </p:txBody>
      </p:sp>
      <p:pic>
        <p:nvPicPr>
          <p:cNvPr id="4" name="Picture 2" descr="C:\Users\yp003\AppData\Local\Microsoft\Windows\Temporary Internet Files\Content.IE5\JQLNZZXF\MC90043390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26" y="5223981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yp003\AppData\Local\Microsoft\Windows\Temporary Internet Files\Content.IE5\JQLNZZXF\MC90010488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5029200" cy="373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90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2505636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0070C0"/>
                </a:solidFill>
              </a:rPr>
              <a:t>Test FORMAT &amp; CONTENT</a:t>
            </a:r>
            <a:endParaRPr lang="en-US" sz="54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7398" y="4876800"/>
            <a:ext cx="3864601" cy="9906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b="1" dirty="0" smtClean="0"/>
              <a:t>What to expect from the test……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>
                <a:hlinkClick r:id="rId3"/>
              </a:rPr>
              <a:t>Video Clip</a:t>
            </a:r>
            <a:endParaRPr lang="en-US" b="1" dirty="0"/>
          </a:p>
        </p:txBody>
      </p:sp>
      <p:pic>
        <p:nvPicPr>
          <p:cNvPr id="1026" name="Picture 2" descr="C:\Users\yp003\AppData\Local\Microsoft\Windows\Temporary Internet Files\Content.IE5\JQLNZZXF\MC90043390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049" y="345449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11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228" y="17489"/>
            <a:ext cx="7024744" cy="1143000"/>
          </a:xfrm>
        </p:spPr>
        <p:txBody>
          <a:bodyPr/>
          <a:lstStyle/>
          <a:p>
            <a:r>
              <a:rPr lang="en-US" b="1" dirty="0" smtClean="0"/>
              <a:t>ENGLISH</a:t>
            </a:r>
            <a:endParaRPr lang="en-US" b="1" dirty="0"/>
          </a:p>
        </p:txBody>
      </p:sp>
      <p:pic>
        <p:nvPicPr>
          <p:cNvPr id="7" name="Picture 2" descr="C:\Users\yp003\AppData\Local\Microsoft\Windows\Temporary Internet Files\Content.IE5\XGZ6ZE2Z\MP900439527[1]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clrChange>
              <a:clrFrom>
                <a:srgbClr val="A1B59A"/>
              </a:clrFrom>
              <a:clrTo>
                <a:srgbClr val="A1B59A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85800"/>
            <a:ext cx="2622229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6629400" cy="5105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45 minute test</a:t>
            </a:r>
          </a:p>
          <a:p>
            <a:r>
              <a:rPr lang="en-US" sz="3200" dirty="0" smtClean="0"/>
              <a:t>75 questions</a:t>
            </a:r>
          </a:p>
          <a:p>
            <a:r>
              <a:rPr lang="en-US" sz="3200" dirty="0" smtClean="0"/>
              <a:t>Suggested time per passage = </a:t>
            </a:r>
            <a:r>
              <a:rPr lang="en-US" sz="3200" b="1" dirty="0" smtClean="0"/>
              <a:t>1 – 1 ½ minutes</a:t>
            </a:r>
          </a:p>
          <a:p>
            <a:r>
              <a:rPr lang="en-US" sz="3200" dirty="0" smtClean="0"/>
              <a:t>Suggested time per question = </a:t>
            </a:r>
            <a:r>
              <a:rPr lang="en-US" sz="3200" b="1" dirty="0" smtClean="0"/>
              <a:t>30 seconds</a:t>
            </a:r>
          </a:p>
        </p:txBody>
      </p:sp>
      <p:pic>
        <p:nvPicPr>
          <p:cNvPr id="6" name="Picture 2" descr="C:\Users\yp003\AppData\Local\Microsoft\Windows\Temporary Internet Files\Content.IE5\JQLNZZXF\MC90043390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77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228" y="17489"/>
            <a:ext cx="7024744" cy="1143000"/>
          </a:xfrm>
        </p:spPr>
        <p:txBody>
          <a:bodyPr/>
          <a:lstStyle/>
          <a:p>
            <a:r>
              <a:rPr lang="en-US" b="1" dirty="0" smtClean="0"/>
              <a:t>ENGLISH</a:t>
            </a:r>
            <a:endParaRPr lang="en-US" b="1" dirty="0"/>
          </a:p>
        </p:txBody>
      </p:sp>
      <p:pic>
        <p:nvPicPr>
          <p:cNvPr id="7" name="Picture 2" descr="C:\Users\yp003\AppData\Local\Microsoft\Windows\Temporary Internet Files\Content.IE5\XGZ6ZE2Z\MP900439527[1]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clrChange>
              <a:clrFrom>
                <a:srgbClr val="A1B59A"/>
              </a:clrFrom>
              <a:clrTo>
                <a:srgbClr val="A1B59A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85800"/>
            <a:ext cx="2622229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6629400" cy="5105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5 essay </a:t>
            </a:r>
            <a:r>
              <a:rPr lang="en-US" sz="3200" dirty="0" smtClean="0"/>
              <a:t>passages</a:t>
            </a:r>
            <a:endParaRPr lang="en-US" sz="3200" dirty="0" smtClean="0"/>
          </a:p>
          <a:p>
            <a:r>
              <a:rPr lang="en-US" sz="3200" dirty="0" smtClean="0"/>
              <a:t>Find the best answer from 4 alternatives</a:t>
            </a:r>
          </a:p>
          <a:p>
            <a:r>
              <a:rPr lang="en-US" sz="3200" dirty="0" smtClean="0"/>
              <a:t>Questions in </a:t>
            </a:r>
            <a:r>
              <a:rPr lang="en-US" sz="3200" u="sng" dirty="0" smtClean="0"/>
              <a:t>2 categories</a:t>
            </a:r>
          </a:p>
          <a:p>
            <a:pPr lvl="2"/>
            <a:r>
              <a:rPr lang="en-US" sz="2800" dirty="0" smtClean="0"/>
              <a:t>53% Usage/Mechanics</a:t>
            </a:r>
          </a:p>
          <a:p>
            <a:pPr lvl="4"/>
            <a:r>
              <a:rPr lang="en-US" sz="2400" dirty="0" smtClean="0"/>
              <a:t>Punctuation, grammar, sentence structure</a:t>
            </a:r>
          </a:p>
          <a:p>
            <a:pPr lvl="2"/>
            <a:r>
              <a:rPr lang="en-US" sz="2800" dirty="0" smtClean="0"/>
              <a:t>47% Rhetorical Skills</a:t>
            </a:r>
          </a:p>
          <a:p>
            <a:pPr lvl="4"/>
            <a:r>
              <a:rPr lang="en-US" sz="2400" dirty="0" smtClean="0"/>
              <a:t>Strategy, organization &amp; style </a:t>
            </a:r>
          </a:p>
        </p:txBody>
      </p:sp>
      <p:pic>
        <p:nvPicPr>
          <p:cNvPr id="6" name="Picture 2" descr="C:\Users\yp003\AppData\Local\Microsoft\Windows\Temporary Internet Files\Content.IE5\JQLNZZXF\MC90043390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011" y="514724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75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228" y="17489"/>
            <a:ext cx="7024744" cy="1143000"/>
          </a:xfrm>
        </p:spPr>
        <p:txBody>
          <a:bodyPr/>
          <a:lstStyle/>
          <a:p>
            <a:r>
              <a:rPr lang="en-US" b="1" dirty="0" smtClean="0"/>
              <a:t>MATH</a:t>
            </a:r>
            <a:endParaRPr lang="en-US" b="1" dirty="0"/>
          </a:p>
        </p:txBody>
      </p:sp>
      <p:pic>
        <p:nvPicPr>
          <p:cNvPr id="13314" name="Picture 2" descr="C:\Users\yp003\AppData\Local\Microsoft\Windows\Temporary Internet Files\Content.IE5\O2KDWWEK\MC900130271[1].wmf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6374394" cy="569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8077200" cy="5105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60 minute test</a:t>
            </a:r>
          </a:p>
          <a:p>
            <a:r>
              <a:rPr lang="en-US" sz="4000" dirty="0" smtClean="0"/>
              <a:t>60 questions</a:t>
            </a:r>
          </a:p>
          <a:p>
            <a:r>
              <a:rPr lang="en-US" sz="4000" dirty="0" smtClean="0"/>
              <a:t>5 choices per question</a:t>
            </a:r>
          </a:p>
          <a:p>
            <a:r>
              <a:rPr lang="en-US" sz="4000" dirty="0" smtClean="0"/>
              <a:t>Suggested time per question = </a:t>
            </a:r>
            <a:r>
              <a:rPr lang="en-US" sz="4000" b="1" dirty="0" smtClean="0"/>
              <a:t>1 minute</a:t>
            </a:r>
          </a:p>
        </p:txBody>
      </p:sp>
      <p:pic>
        <p:nvPicPr>
          <p:cNvPr id="6" name="Picture 2" descr="C:\Users\yp003\AppData\Local\Microsoft\Windows\Temporary Internet Files\Content.IE5\JQLNZZXF\MC90043390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75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228" y="17489"/>
            <a:ext cx="7024744" cy="1143000"/>
          </a:xfrm>
        </p:spPr>
        <p:txBody>
          <a:bodyPr/>
          <a:lstStyle/>
          <a:p>
            <a:r>
              <a:rPr lang="en-US" b="1" dirty="0" smtClean="0"/>
              <a:t>MATH</a:t>
            </a:r>
            <a:endParaRPr lang="en-US" b="1" dirty="0"/>
          </a:p>
        </p:txBody>
      </p:sp>
      <p:pic>
        <p:nvPicPr>
          <p:cNvPr id="13314" name="Picture 2" descr="C:\Users\yp003\AppData\Local\Microsoft\Windows\Temporary Internet Files\Content.IE5\O2KDWWEK\MC900130271[1].wmf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6374394" cy="569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8077200" cy="51054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Find the solution </a:t>
            </a:r>
            <a:r>
              <a:rPr lang="en-US" sz="4000" dirty="0" smtClean="0"/>
              <a:t>of practical quantitative problems</a:t>
            </a:r>
          </a:p>
          <a:p>
            <a:pPr lvl="2"/>
            <a:r>
              <a:rPr lang="en-US" sz="3600" dirty="0" smtClean="0"/>
              <a:t>40% pre-algebra, elementary algebra</a:t>
            </a:r>
          </a:p>
          <a:p>
            <a:pPr lvl="2"/>
            <a:r>
              <a:rPr lang="en-US" sz="3600" dirty="0" smtClean="0"/>
              <a:t>30% intermediate algebra, </a:t>
            </a:r>
            <a:r>
              <a:rPr lang="en-US" sz="3600" dirty="0" smtClean="0">
                <a:solidFill>
                  <a:schemeClr val="tx1"/>
                </a:solidFill>
              </a:rPr>
              <a:t>coordinate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/>
              <a:t>geometry</a:t>
            </a:r>
          </a:p>
          <a:p>
            <a:pPr lvl="2"/>
            <a:r>
              <a:rPr lang="en-US" sz="3600" dirty="0" smtClean="0"/>
              <a:t>23% plane geometry</a:t>
            </a:r>
          </a:p>
          <a:p>
            <a:pPr lvl="2"/>
            <a:r>
              <a:rPr lang="en-US" sz="3600" dirty="0" smtClean="0"/>
              <a:t>7% Trigonometry</a:t>
            </a:r>
          </a:p>
          <a:p>
            <a:pPr lvl="2"/>
            <a:endParaRPr lang="en-US" sz="3600" b="1" dirty="0" smtClean="0"/>
          </a:p>
        </p:txBody>
      </p:sp>
      <p:pic>
        <p:nvPicPr>
          <p:cNvPr id="6" name="Picture 2" descr="C:\Users\yp003\AppData\Local\Microsoft\Windows\Temporary Internet Files\Content.IE5\JQLNZZXF\MC90043390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51435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9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228" y="17489"/>
            <a:ext cx="7024744" cy="1143000"/>
          </a:xfrm>
        </p:spPr>
        <p:txBody>
          <a:bodyPr/>
          <a:lstStyle/>
          <a:p>
            <a:r>
              <a:rPr lang="en-US" b="1" dirty="0" smtClean="0"/>
              <a:t>Reading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8077200" cy="5105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35 minute test</a:t>
            </a:r>
          </a:p>
          <a:p>
            <a:r>
              <a:rPr lang="en-US" sz="4000" dirty="0" smtClean="0"/>
              <a:t>4 passages</a:t>
            </a:r>
          </a:p>
          <a:p>
            <a:r>
              <a:rPr lang="en-US" sz="4000" dirty="0" smtClean="0"/>
              <a:t>40 questions</a:t>
            </a:r>
          </a:p>
          <a:p>
            <a:r>
              <a:rPr lang="en-US" sz="4000" dirty="0" smtClean="0"/>
              <a:t>Suggested time per passage = </a:t>
            </a:r>
            <a:r>
              <a:rPr lang="en-US" sz="4000" b="1" dirty="0" smtClean="0"/>
              <a:t>2 – 3 minutes</a:t>
            </a:r>
          </a:p>
          <a:p>
            <a:r>
              <a:rPr lang="en-US" sz="4000" dirty="0" smtClean="0"/>
              <a:t>Suggested time per question = </a:t>
            </a:r>
            <a:r>
              <a:rPr lang="en-US" sz="4000" b="1" dirty="0" smtClean="0"/>
              <a:t>35 – 40 seconds</a:t>
            </a:r>
          </a:p>
        </p:txBody>
      </p:sp>
      <p:pic>
        <p:nvPicPr>
          <p:cNvPr id="6" name="Picture 2" descr="C:\Users\yp003\AppData\Local\Microsoft\Windows\Temporary Internet Files\Content.IE5\JQLNZZXF\MC90043390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yp003\AppData\Local\Microsoft\Windows\Temporary Internet Files\Content.IE5\0OUVAZCC\MM900041016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19200"/>
            <a:ext cx="2133600" cy="203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9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228" y="17489"/>
            <a:ext cx="7024744" cy="1143000"/>
          </a:xfrm>
        </p:spPr>
        <p:txBody>
          <a:bodyPr/>
          <a:lstStyle/>
          <a:p>
            <a:r>
              <a:rPr lang="en-US" b="1" dirty="0" smtClean="0"/>
              <a:t>Reading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905000" y="1410410"/>
            <a:ext cx="6863309" cy="510540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Recognize</a:t>
            </a:r>
            <a:r>
              <a:rPr lang="en-US" sz="2800" dirty="0" smtClean="0"/>
              <a:t> what is explicitly stated, </a:t>
            </a:r>
            <a:r>
              <a:rPr lang="en-US" sz="2800" b="1" dirty="0" smtClean="0"/>
              <a:t>recognize</a:t>
            </a:r>
            <a:r>
              <a:rPr lang="en-US" sz="2800" dirty="0" smtClean="0"/>
              <a:t> main ideas and important details, </a:t>
            </a:r>
            <a:r>
              <a:rPr lang="en-US" sz="2800" b="1" dirty="0" smtClean="0"/>
              <a:t>determine</a:t>
            </a:r>
            <a:r>
              <a:rPr lang="en-US" sz="2800" dirty="0" smtClean="0"/>
              <a:t> meaning, </a:t>
            </a:r>
            <a:r>
              <a:rPr lang="en-US" sz="2800" b="1" dirty="0" smtClean="0"/>
              <a:t>draw</a:t>
            </a:r>
            <a:r>
              <a:rPr lang="en-US" sz="2800" dirty="0" smtClean="0"/>
              <a:t> </a:t>
            </a:r>
            <a:r>
              <a:rPr lang="en-US" sz="2800" b="1" dirty="0" smtClean="0"/>
              <a:t>conclusions</a:t>
            </a:r>
            <a:r>
              <a:rPr lang="en-US" sz="2800" dirty="0" smtClean="0"/>
              <a:t>, make </a:t>
            </a:r>
            <a:r>
              <a:rPr lang="en-US" sz="2800" b="1" dirty="0" smtClean="0"/>
              <a:t>comparisons</a:t>
            </a:r>
            <a:r>
              <a:rPr lang="en-US" sz="2800" dirty="0" smtClean="0"/>
              <a:t> &amp; generalizations, </a:t>
            </a:r>
            <a:r>
              <a:rPr lang="en-US" sz="2800" b="1" dirty="0" smtClean="0"/>
              <a:t>recognize</a:t>
            </a:r>
            <a:r>
              <a:rPr lang="en-US" sz="2800" dirty="0" smtClean="0"/>
              <a:t> </a:t>
            </a:r>
            <a:r>
              <a:rPr lang="en-US" sz="2800" b="1" dirty="0" smtClean="0"/>
              <a:t>difference</a:t>
            </a:r>
            <a:r>
              <a:rPr lang="en-US" sz="2800" dirty="0" smtClean="0"/>
              <a:t> between fact and opinion.</a:t>
            </a:r>
          </a:p>
          <a:p>
            <a:r>
              <a:rPr lang="en-US" sz="2800" u="sng" dirty="0" smtClean="0"/>
              <a:t>Areas tested:</a:t>
            </a:r>
          </a:p>
          <a:p>
            <a:pPr lvl="2"/>
            <a:r>
              <a:rPr lang="en-US" sz="2400" dirty="0" smtClean="0"/>
              <a:t>Prose Fiction</a:t>
            </a:r>
          </a:p>
          <a:p>
            <a:pPr lvl="2"/>
            <a:r>
              <a:rPr lang="en-US" sz="2400" dirty="0" smtClean="0"/>
              <a:t>Humanities</a:t>
            </a:r>
          </a:p>
          <a:p>
            <a:pPr lvl="2"/>
            <a:r>
              <a:rPr lang="en-US" sz="2400" dirty="0" smtClean="0"/>
              <a:t>Social Studies</a:t>
            </a:r>
          </a:p>
          <a:p>
            <a:pPr lvl="2"/>
            <a:r>
              <a:rPr lang="en-US" sz="2400" dirty="0" smtClean="0"/>
              <a:t>Natural Sciences</a:t>
            </a:r>
          </a:p>
        </p:txBody>
      </p:sp>
      <p:pic>
        <p:nvPicPr>
          <p:cNvPr id="6" name="Picture 2" descr="C:\Users\yp003\AppData\Local\Microsoft\Windows\Temporary Internet Files\Content.IE5\JQLNZZXF\MC90043390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709" y="5164736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yp003\AppData\Local\Microsoft\Windows\Temporary Internet Files\Content.IE5\0OUVAZCC\MM900041016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69780"/>
            <a:ext cx="2133600" cy="203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42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759" y="285750"/>
            <a:ext cx="7024744" cy="1143000"/>
          </a:xfrm>
        </p:spPr>
        <p:txBody>
          <a:bodyPr/>
          <a:lstStyle/>
          <a:p>
            <a:r>
              <a:rPr lang="en-US" b="1" dirty="0" smtClean="0"/>
              <a:t>Science Reasoning</a:t>
            </a:r>
            <a:endParaRPr lang="en-US" b="1" dirty="0"/>
          </a:p>
        </p:txBody>
      </p:sp>
      <p:pic>
        <p:nvPicPr>
          <p:cNvPr id="15362" name="Picture 2" descr="C:\Users\yp003\AppData\Local\Microsoft\Windows\Temporary Internet Files\Content.IE5\FIXN4C2F\MC90044171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814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8077200" cy="5105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35 minute test</a:t>
            </a:r>
          </a:p>
          <a:p>
            <a:r>
              <a:rPr lang="en-US" sz="4000" dirty="0" smtClean="0"/>
              <a:t>40 questions</a:t>
            </a:r>
          </a:p>
          <a:p>
            <a:r>
              <a:rPr lang="en-US" sz="4000" dirty="0" smtClean="0"/>
              <a:t>Suggested time per passage = </a:t>
            </a:r>
            <a:r>
              <a:rPr lang="en-US" sz="4000" b="1" dirty="0" smtClean="0"/>
              <a:t>2 minutes</a:t>
            </a:r>
          </a:p>
          <a:p>
            <a:r>
              <a:rPr lang="en-US" sz="4000" dirty="0" smtClean="0"/>
              <a:t>Suggested time per question = </a:t>
            </a:r>
            <a:r>
              <a:rPr lang="en-US" sz="4000" b="1" dirty="0" smtClean="0"/>
              <a:t>30 seconds</a:t>
            </a:r>
          </a:p>
        </p:txBody>
      </p:sp>
      <p:pic>
        <p:nvPicPr>
          <p:cNvPr id="6" name="Picture 2" descr="C:\Users\yp003\AppData\Local\Microsoft\Windows\Temporary Internet Files\Content.IE5\JQLNZZXF\MC90043390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93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yp003\AppData\Local\Microsoft\Windows\Temporary Internet Files\Content.IE5\FIXN4C2F\MC90044171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7318"/>
            <a:ext cx="7024744" cy="1143000"/>
          </a:xfrm>
        </p:spPr>
        <p:txBody>
          <a:bodyPr/>
          <a:lstStyle/>
          <a:p>
            <a:r>
              <a:rPr lang="en-US" b="1" dirty="0" smtClean="0"/>
              <a:t>Science Reasoning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8077200" cy="5105400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Measures your interpretation, analysis, evaluation, reasoning &amp; problem solving skills in natural sciences</a:t>
            </a:r>
          </a:p>
          <a:p>
            <a:r>
              <a:rPr lang="en-US" sz="4000" b="1" dirty="0" smtClean="0"/>
              <a:t>7 sets of questions in 3 formats</a:t>
            </a:r>
          </a:p>
          <a:p>
            <a:pPr lvl="2"/>
            <a:r>
              <a:rPr lang="en-US" sz="3600" dirty="0" smtClean="0"/>
              <a:t>38% Data</a:t>
            </a:r>
          </a:p>
          <a:p>
            <a:pPr lvl="2"/>
            <a:r>
              <a:rPr lang="en-US" sz="3600" dirty="0" smtClean="0"/>
              <a:t>45% Research</a:t>
            </a:r>
          </a:p>
          <a:p>
            <a:pPr lvl="2"/>
            <a:r>
              <a:rPr lang="en-US" sz="3600" dirty="0" smtClean="0"/>
              <a:t>17% Conflicting viewpoints</a:t>
            </a:r>
          </a:p>
        </p:txBody>
      </p:sp>
      <p:pic>
        <p:nvPicPr>
          <p:cNvPr id="6" name="Picture 2" descr="C:\Users\yp003\AppData\Local\Microsoft\Windows\Temporary Internet Files\Content.IE5\JQLNZZXF\MC90043390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1435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97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Top 10 </a:t>
            </a:r>
            <a:r>
              <a:rPr lang="en-US" dirty="0" smtClean="0"/>
              <a:t>Reasons to </a:t>
            </a:r>
            <a:r>
              <a:rPr lang="en-US" b="1" dirty="0" smtClean="0"/>
              <a:t>“Blow Off”</a:t>
            </a:r>
            <a:r>
              <a:rPr lang="en-US" dirty="0" smtClean="0"/>
              <a:t> preparing for </a:t>
            </a:r>
            <a:r>
              <a:rPr lang="en-US" b="1" dirty="0" smtClean="0"/>
              <a:t>THE</a:t>
            </a:r>
            <a:r>
              <a:rPr lang="en-US" dirty="0" smtClean="0"/>
              <a:t>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752600"/>
            <a:ext cx="7772400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10. You’re really good at saying </a:t>
            </a:r>
            <a:r>
              <a:rPr lang="en-US" sz="2800" b="1" dirty="0" smtClean="0"/>
              <a:t>“Do you want fries with that?”</a:t>
            </a:r>
          </a:p>
          <a:p>
            <a:r>
              <a:rPr lang="en-US" sz="2800" dirty="0" smtClean="0"/>
              <a:t>9. </a:t>
            </a:r>
            <a:r>
              <a:rPr lang="en-US" sz="2800" b="1" dirty="0" smtClean="0"/>
              <a:t>12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grade is so much fun </a:t>
            </a:r>
            <a:r>
              <a:rPr lang="en-US" sz="2800" dirty="0" smtClean="0"/>
              <a:t>you want to repeat it and repeat it and repeat it and…..</a:t>
            </a:r>
          </a:p>
          <a:p>
            <a:r>
              <a:rPr lang="en-US" sz="2800" dirty="0" smtClean="0"/>
              <a:t>8. All the algebra equations you forgot will miraculously just </a:t>
            </a:r>
            <a:r>
              <a:rPr lang="en-US" sz="2800" b="1" dirty="0" smtClean="0"/>
              <a:t>“come to you” </a:t>
            </a:r>
            <a:r>
              <a:rPr lang="en-US" sz="2800" dirty="0" smtClean="0"/>
              <a:t>at test time.</a:t>
            </a:r>
          </a:p>
          <a:p>
            <a:r>
              <a:rPr lang="en-US" sz="2800" dirty="0" smtClean="0"/>
              <a:t>7. x-yx3(A+B)= z – T is such a </a:t>
            </a:r>
            <a:r>
              <a:rPr lang="en-US" sz="2800" b="1" dirty="0" smtClean="0"/>
              <a:t>no brainer </a:t>
            </a:r>
            <a:r>
              <a:rPr lang="en-US" sz="2800" dirty="0" smtClean="0"/>
              <a:t>to </a:t>
            </a:r>
            <a:r>
              <a:rPr lang="en-US" sz="2800" smtClean="0"/>
              <a:t>figure out!</a:t>
            </a:r>
            <a:endParaRPr lang="en-US" sz="2800" dirty="0" smtClean="0"/>
          </a:p>
        </p:txBody>
      </p:sp>
      <p:pic>
        <p:nvPicPr>
          <p:cNvPr id="5" name="Picture 2" descr="C:\Users\yp003\AppData\Local\Microsoft\Windows\Temporary Internet Files\Content.IE5\JQLNZZXF\MC90043390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1435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30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024744" cy="1143000"/>
          </a:xfrm>
        </p:spPr>
        <p:txBody>
          <a:bodyPr/>
          <a:lstStyle/>
          <a:p>
            <a:pPr algn="ctr"/>
            <a:r>
              <a:rPr lang="en-US" b="1" dirty="0" smtClean="0"/>
              <a:t>SESSION  TOPICS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6962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 smtClean="0"/>
              <a:t>Session 1: </a:t>
            </a:r>
          </a:p>
          <a:p>
            <a:pPr lvl="1"/>
            <a:r>
              <a:rPr lang="en-US" sz="2600" dirty="0" smtClean="0"/>
              <a:t>Introductions &amp; DWU and/or MTI </a:t>
            </a:r>
          </a:p>
          <a:p>
            <a:r>
              <a:rPr lang="en-US" sz="2800" b="1" dirty="0" smtClean="0"/>
              <a:t>Session 2: </a:t>
            </a:r>
          </a:p>
          <a:p>
            <a:pPr lvl="1"/>
            <a:r>
              <a:rPr lang="en-US" sz="2600" dirty="0" smtClean="0"/>
              <a:t>Reading / Mrs. Pociask</a:t>
            </a:r>
          </a:p>
          <a:p>
            <a:r>
              <a:rPr lang="en-US" sz="2800" b="1" dirty="0" smtClean="0"/>
              <a:t>Session 3: </a:t>
            </a:r>
          </a:p>
          <a:p>
            <a:pPr lvl="1"/>
            <a:r>
              <a:rPr lang="en-US" sz="2600" dirty="0" smtClean="0"/>
              <a:t>Science Reasoning / Mr. Pociask</a:t>
            </a:r>
          </a:p>
          <a:p>
            <a:r>
              <a:rPr lang="en-US" sz="2800" b="1" dirty="0" smtClean="0"/>
              <a:t>Session 4: </a:t>
            </a:r>
          </a:p>
          <a:p>
            <a:pPr lvl="1"/>
            <a:r>
              <a:rPr lang="en-US" sz="2600" dirty="0" smtClean="0"/>
              <a:t>English / Mrs. Pociask</a:t>
            </a:r>
          </a:p>
          <a:p>
            <a:r>
              <a:rPr lang="en-US" sz="2800" b="1" dirty="0" smtClean="0"/>
              <a:t>Session 5: </a:t>
            </a:r>
          </a:p>
          <a:p>
            <a:pPr lvl="1"/>
            <a:r>
              <a:rPr lang="en-US" sz="2600" dirty="0" smtClean="0"/>
              <a:t>Math / Mrs. Alley</a:t>
            </a:r>
          </a:p>
          <a:p>
            <a:r>
              <a:rPr lang="en-US" sz="2800" b="1" dirty="0" smtClean="0"/>
              <a:t>Session 6: </a:t>
            </a:r>
          </a:p>
          <a:p>
            <a:pPr lvl="1"/>
            <a:r>
              <a:rPr lang="en-US" sz="2600" dirty="0" smtClean="0"/>
              <a:t>Test Simulation / Mrs. Price</a:t>
            </a:r>
          </a:p>
          <a:p>
            <a:endParaRPr lang="en-US" dirty="0"/>
          </a:p>
        </p:txBody>
      </p:sp>
      <p:pic>
        <p:nvPicPr>
          <p:cNvPr id="4" name="Picture 2" descr="C:\Users\yp003\AppData\Local\Microsoft\Windows\Temporary Internet Files\Content.IE5\JQLNZZXF\MC90043390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134756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63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Top 10 </a:t>
            </a:r>
            <a:r>
              <a:rPr lang="en-US" dirty="0" smtClean="0"/>
              <a:t>Reasons to </a:t>
            </a:r>
            <a:r>
              <a:rPr lang="en-US" b="1" dirty="0" smtClean="0"/>
              <a:t>“Blow Off”</a:t>
            </a:r>
            <a:r>
              <a:rPr lang="en-US" dirty="0" smtClean="0"/>
              <a:t> preparing for </a:t>
            </a:r>
            <a:r>
              <a:rPr lang="en-US" b="1" dirty="0" smtClean="0"/>
              <a:t>THE</a:t>
            </a:r>
            <a:r>
              <a:rPr lang="en-US" dirty="0" smtClean="0"/>
              <a:t>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752600"/>
            <a:ext cx="7772400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6. If you’re lucky, the exams will be canceled due to:</a:t>
            </a:r>
          </a:p>
          <a:p>
            <a:pPr lvl="4"/>
            <a:r>
              <a:rPr lang="en-US" sz="2800" dirty="0" smtClean="0"/>
              <a:t>A blizzard</a:t>
            </a:r>
          </a:p>
          <a:p>
            <a:pPr lvl="4"/>
            <a:r>
              <a:rPr lang="en-US" sz="2800" dirty="0" smtClean="0"/>
              <a:t>A hurricane</a:t>
            </a:r>
          </a:p>
          <a:p>
            <a:pPr lvl="4"/>
            <a:r>
              <a:rPr lang="en-US" sz="2800" dirty="0" smtClean="0"/>
              <a:t>An earthquake</a:t>
            </a:r>
          </a:p>
          <a:p>
            <a:pPr lvl="4"/>
            <a:r>
              <a:rPr lang="en-US" sz="2800" dirty="0" smtClean="0"/>
              <a:t>An acne epidemic</a:t>
            </a:r>
          </a:p>
          <a:p>
            <a:r>
              <a:rPr lang="en-US" sz="2800" dirty="0" smtClean="0"/>
              <a:t>5. It’s your Constitutional right to make a really </a:t>
            </a:r>
            <a:r>
              <a:rPr lang="en-US" sz="2800" b="1" dirty="0" smtClean="0"/>
              <a:t>stupid</a:t>
            </a:r>
            <a:r>
              <a:rPr lang="en-US" sz="2800" dirty="0" smtClean="0"/>
              <a:t> decision.</a:t>
            </a:r>
          </a:p>
        </p:txBody>
      </p:sp>
      <p:pic>
        <p:nvPicPr>
          <p:cNvPr id="5" name="Picture 2" descr="C:\Users\yp003\AppData\Local\Microsoft\Windows\Temporary Internet Files\Content.IE5\JQLNZZXF\MC90043390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5" y="-37476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55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Top 10 </a:t>
            </a:r>
            <a:r>
              <a:rPr lang="en-US" dirty="0" smtClean="0"/>
              <a:t>Reasons to </a:t>
            </a:r>
            <a:r>
              <a:rPr lang="en-US" b="1" dirty="0" smtClean="0"/>
              <a:t>“Blow Off”</a:t>
            </a:r>
            <a:r>
              <a:rPr lang="en-US" dirty="0" smtClean="0"/>
              <a:t> preparing for </a:t>
            </a:r>
            <a:r>
              <a:rPr lang="en-US" b="1" dirty="0" smtClean="0"/>
              <a:t>THE</a:t>
            </a:r>
            <a:r>
              <a:rPr lang="en-US" dirty="0" smtClean="0"/>
              <a:t>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84370" y="1752600"/>
            <a:ext cx="7973830" cy="480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4. “UP” and “down” are the only words you need to know to become a rocket scientist</a:t>
            </a:r>
          </a:p>
          <a:p>
            <a:r>
              <a:rPr lang="en-US" sz="3600" dirty="0" smtClean="0"/>
              <a:t>3. Forrest Gump didn’t prepare for his exams </a:t>
            </a:r>
            <a:r>
              <a:rPr lang="en-US" sz="3600" b="1" dirty="0" smtClean="0"/>
              <a:t>so……why should I?</a:t>
            </a:r>
          </a:p>
          <a:p>
            <a:r>
              <a:rPr lang="en-US" sz="3600" dirty="0" smtClean="0"/>
              <a:t>2. “Eeny, meeny, miney, moe” has always worked in the past!</a:t>
            </a:r>
          </a:p>
        </p:txBody>
      </p:sp>
      <p:pic>
        <p:nvPicPr>
          <p:cNvPr id="5" name="Picture 2" descr="C:\Users\yp003\AppData\Local\Microsoft\Windows\Temporary Internet Files\Content.IE5\JQLNZZXF\MC90043390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1435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05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AND the </a:t>
            </a:r>
            <a:r>
              <a:rPr lang="en-US" b="1" dirty="0" smtClean="0"/>
              <a:t>#1 </a:t>
            </a:r>
            <a:r>
              <a:rPr lang="en-US" dirty="0" smtClean="0"/>
              <a:t>reason to </a:t>
            </a:r>
            <a:r>
              <a:rPr lang="en-US" b="1" dirty="0" smtClean="0"/>
              <a:t>“Blow Off”</a:t>
            </a:r>
            <a:r>
              <a:rPr lang="en-US" dirty="0" smtClean="0"/>
              <a:t> preparing for </a:t>
            </a:r>
            <a:r>
              <a:rPr lang="en-US" b="1" dirty="0" smtClean="0"/>
              <a:t>THE</a:t>
            </a:r>
            <a:r>
              <a:rPr lang="en-US" dirty="0" smtClean="0"/>
              <a:t> test is…..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752600"/>
            <a:ext cx="7772400" cy="48006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1. Why go to college when you could easily spend the next </a:t>
            </a:r>
            <a:r>
              <a:rPr lang="en-US" sz="5400" b="1" dirty="0" smtClean="0"/>
              <a:t>50 years </a:t>
            </a:r>
            <a:r>
              <a:rPr lang="en-US" sz="5400" dirty="0" smtClean="0"/>
              <a:t>living with your </a:t>
            </a:r>
            <a:r>
              <a:rPr lang="en-US" sz="5400" b="1" dirty="0" smtClean="0"/>
              <a:t>mom and dad!!!</a:t>
            </a:r>
          </a:p>
        </p:txBody>
      </p:sp>
      <p:pic>
        <p:nvPicPr>
          <p:cNvPr id="5" name="Picture 2" descr="C:\Users\yp003\AppData\Local\Microsoft\Windows\Temporary Internet Files\Content.IE5\JQLNZZXF\MC90043390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97" y="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7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2505636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 smtClean="0">
                <a:solidFill>
                  <a:srgbClr val="0070C0"/>
                </a:solidFill>
              </a:rPr>
              <a:t>BREAK – Whew!</a:t>
            </a:r>
            <a:endParaRPr lang="en-US" sz="88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yp003\AppData\Local\Microsoft\Windows\Temporary Internet Files\Content.IE5\JQLNZZXF\MC90043390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049" y="345449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0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2505636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 smtClean="0">
                <a:solidFill>
                  <a:srgbClr val="0070C0"/>
                </a:solidFill>
              </a:rPr>
              <a:t>Strategies</a:t>
            </a:r>
            <a:endParaRPr lang="en-US" sz="88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yp003\AppData\Local\Microsoft\Windows\Temporary Internet Files\Content.IE5\JQLNZZXF\MC90043390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049" y="345449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76800" y="5105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hlinkClick r:id="rId4"/>
              </a:rPr>
              <a:t>Video Clip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2438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024744" cy="1143000"/>
          </a:xfrm>
        </p:spPr>
        <p:txBody>
          <a:bodyPr/>
          <a:lstStyle/>
          <a:p>
            <a:r>
              <a:rPr lang="en-US" dirty="0" smtClean="0"/>
              <a:t>General Strategies</a:t>
            </a:r>
            <a:endParaRPr lang="en-US" dirty="0"/>
          </a:p>
        </p:txBody>
      </p:sp>
      <p:pic>
        <p:nvPicPr>
          <p:cNvPr id="8199" name="Picture 7" descr="C:\Users\yp003\AppData\Local\Microsoft\Windows\Temporary Internet Files\Content.IE5\XGZ6ZE2Z\MP90043945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362200"/>
            <a:ext cx="1984248" cy="297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7086600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Exercise your mind and body</a:t>
            </a:r>
          </a:p>
          <a:p>
            <a:r>
              <a:rPr lang="en-US" sz="2800" dirty="0" smtClean="0"/>
              <a:t>Practice your skills</a:t>
            </a:r>
          </a:p>
          <a:p>
            <a:r>
              <a:rPr lang="en-US" sz="2800" dirty="0" smtClean="0"/>
              <a:t>Learn basic test strategies that focus on your strengths</a:t>
            </a:r>
          </a:p>
          <a:p>
            <a:r>
              <a:rPr lang="en-US" sz="2800" dirty="0" smtClean="0"/>
              <a:t>Get organized:</a:t>
            </a:r>
          </a:p>
          <a:p>
            <a:pPr lvl="2"/>
            <a:r>
              <a:rPr lang="en-US" sz="2400" dirty="0" smtClean="0"/>
              <a:t>Know where to go</a:t>
            </a:r>
          </a:p>
          <a:p>
            <a:pPr lvl="2"/>
            <a:r>
              <a:rPr lang="en-US" sz="2400" dirty="0" smtClean="0"/>
              <a:t>What to bring</a:t>
            </a:r>
          </a:p>
          <a:p>
            <a:pPr lvl="2"/>
            <a:r>
              <a:rPr lang="en-US" sz="2400" dirty="0" smtClean="0"/>
              <a:t>Be ready to go!</a:t>
            </a:r>
          </a:p>
          <a:p>
            <a:r>
              <a:rPr lang="en-US" sz="2800" dirty="0" smtClean="0"/>
              <a:t>Keep the test in perspective – know your limits</a:t>
            </a:r>
          </a:p>
        </p:txBody>
      </p:sp>
      <p:pic>
        <p:nvPicPr>
          <p:cNvPr id="6" name="Picture 2" descr="C:\Users\yp003\AppData\Local\Microsoft\Windows\Temporary Internet Files\Content.IE5\JQLNZZXF\MC90043390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05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024744" cy="1143000"/>
          </a:xfrm>
        </p:spPr>
        <p:txBody>
          <a:bodyPr/>
          <a:lstStyle/>
          <a:p>
            <a:r>
              <a:rPr lang="en-US" dirty="0" smtClean="0"/>
              <a:t>General Strategies</a:t>
            </a:r>
            <a:endParaRPr lang="en-US" dirty="0"/>
          </a:p>
        </p:txBody>
      </p:sp>
      <p:pic>
        <p:nvPicPr>
          <p:cNvPr id="9218" name="Picture 2" descr="C:\Users\yp003\AppData\Local\Microsoft\Windows\Temporary Internet Files\Content.IE5\DMJKDGBE\MP90043098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20040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7086600" cy="5105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Learn as much about the test as possible</a:t>
            </a:r>
          </a:p>
          <a:p>
            <a:r>
              <a:rPr lang="en-US" sz="3200" dirty="0" smtClean="0"/>
              <a:t>Refresh you knowledge and skills</a:t>
            </a:r>
          </a:p>
          <a:p>
            <a:r>
              <a:rPr lang="en-US" sz="3200" dirty="0" smtClean="0"/>
              <a:t>Practice positive thinking</a:t>
            </a:r>
          </a:p>
          <a:p>
            <a:r>
              <a:rPr lang="en-US" sz="3200" dirty="0" smtClean="0"/>
              <a:t>Get some REAL rest before the test</a:t>
            </a:r>
          </a:p>
          <a:p>
            <a:r>
              <a:rPr lang="en-US" sz="3200" dirty="0" smtClean="0"/>
              <a:t>Take as many practice tests as possible to increase your experiences</a:t>
            </a:r>
          </a:p>
        </p:txBody>
      </p:sp>
      <p:pic>
        <p:nvPicPr>
          <p:cNvPr id="6" name="Picture 2" descr="C:\Users\yp003\AppData\Local\Microsoft\Windows\Temporary Internet Files\Content.IE5\JQLNZZXF\MC90043390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015" y="51435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40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024744" cy="1143000"/>
          </a:xfrm>
        </p:spPr>
        <p:txBody>
          <a:bodyPr/>
          <a:lstStyle/>
          <a:p>
            <a:r>
              <a:rPr lang="en-US" dirty="0" smtClean="0"/>
              <a:t>General Strategies</a:t>
            </a:r>
            <a:endParaRPr lang="en-US" dirty="0"/>
          </a:p>
        </p:txBody>
      </p:sp>
      <p:pic>
        <p:nvPicPr>
          <p:cNvPr id="7" name="Picture 2" descr="C:\Users\yp003\AppData\Local\Microsoft\Windows\Temporary Internet Files\Content.IE5\XGZ6ZE2Z\MP900439527[1]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clrChange>
              <a:clrFrom>
                <a:srgbClr val="A1B59A"/>
              </a:clrFrom>
              <a:clrTo>
                <a:srgbClr val="A1B59A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85800"/>
            <a:ext cx="2622229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6629400" cy="51054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Learn to pace yourself</a:t>
            </a:r>
          </a:p>
          <a:p>
            <a:r>
              <a:rPr lang="en-US" sz="2800" dirty="0" smtClean="0"/>
              <a:t>Know and understand the directions</a:t>
            </a:r>
          </a:p>
          <a:p>
            <a:r>
              <a:rPr lang="en-US" sz="2800" dirty="0" smtClean="0"/>
              <a:t>Always remember – English, Reading and Science tests ask for the “</a:t>
            </a:r>
            <a:r>
              <a:rPr lang="en-US" sz="2800" b="1" dirty="0" smtClean="0"/>
              <a:t>BEST</a:t>
            </a:r>
            <a:r>
              <a:rPr lang="en-US" sz="2800" dirty="0" smtClean="0"/>
              <a:t>” answer, while Math tests ask for the “</a:t>
            </a:r>
            <a:r>
              <a:rPr lang="en-US" sz="2800" b="1" dirty="0" smtClean="0"/>
              <a:t>CORRECT</a:t>
            </a:r>
            <a:r>
              <a:rPr lang="en-US" sz="2800" dirty="0" smtClean="0"/>
              <a:t>” answer  </a:t>
            </a:r>
            <a:r>
              <a:rPr lang="en-US" sz="2800" b="1" i="1" dirty="0" smtClean="0"/>
              <a:t>BIG DIFFERENCE!</a:t>
            </a:r>
          </a:p>
          <a:p>
            <a:r>
              <a:rPr lang="en-US" sz="2800" dirty="0" smtClean="0"/>
              <a:t>It is very important to read and understand EACH question.  Some questions require more than one step.</a:t>
            </a:r>
          </a:p>
        </p:txBody>
      </p:sp>
      <p:pic>
        <p:nvPicPr>
          <p:cNvPr id="6" name="Picture 2" descr="C:\Users\yp003\AppData\Local\Microsoft\Windows\Temporary Internet Files\Content.IE5\JQLNZZXF\MC90043390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65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76644"/>
            <a:ext cx="7024744" cy="1143000"/>
          </a:xfrm>
        </p:spPr>
        <p:txBody>
          <a:bodyPr/>
          <a:lstStyle/>
          <a:p>
            <a:r>
              <a:rPr lang="en-US" dirty="0" smtClean="0"/>
              <a:t>General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981200" y="1379095"/>
            <a:ext cx="6629400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Write notes on the side of your test booklet</a:t>
            </a:r>
          </a:p>
          <a:p>
            <a:r>
              <a:rPr lang="en-US" sz="2800" dirty="0" smtClean="0"/>
              <a:t>Read </a:t>
            </a:r>
            <a:r>
              <a:rPr lang="en-US" sz="2800" b="1" dirty="0" smtClean="0"/>
              <a:t>ALL</a:t>
            </a:r>
            <a:r>
              <a:rPr lang="en-US" sz="2800" dirty="0" smtClean="0"/>
              <a:t> the choices before selecting one.  The test often includes answers that sound plausible, but are WRONG!</a:t>
            </a:r>
          </a:p>
          <a:p>
            <a:r>
              <a:rPr lang="en-US" sz="2800" dirty="0" smtClean="0"/>
              <a:t>Determine what </a:t>
            </a:r>
            <a:r>
              <a:rPr lang="en-US" sz="2800" b="1" dirty="0" smtClean="0"/>
              <a:t>your</a:t>
            </a:r>
            <a:r>
              <a:rPr lang="en-US" sz="2800" dirty="0" smtClean="0"/>
              <a:t> best strategy is for each test and </a:t>
            </a:r>
            <a:r>
              <a:rPr lang="en-US" sz="2800" b="1" dirty="0" smtClean="0"/>
              <a:t>APPLY IT!</a:t>
            </a:r>
          </a:p>
          <a:p>
            <a:r>
              <a:rPr lang="en-US" sz="2800" b="1" dirty="0" smtClean="0"/>
              <a:t>Make a plan </a:t>
            </a:r>
            <a:r>
              <a:rPr lang="en-US" sz="2800" dirty="0" smtClean="0"/>
              <a:t>for how you will deal with questions when you question your answer choice.</a:t>
            </a:r>
          </a:p>
        </p:txBody>
      </p:sp>
      <p:pic>
        <p:nvPicPr>
          <p:cNvPr id="6" name="Picture 2" descr="C:\Users\yp003\AppData\Local\Microsoft\Windows\Temporary Internet Files\Content.IE5\JQLNZZXF\MC90043390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733" y="51435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yp003\AppData\Local\Microsoft\Windows\Temporary Internet Files\Content.IE5\XGZ6ZE2Z\MP900341716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22" y="1760095"/>
            <a:ext cx="1442103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66427" y="286479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hlinkClick r:id="rId5"/>
              </a:rPr>
              <a:t>Video Clip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0228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024744" cy="1143000"/>
          </a:xfrm>
        </p:spPr>
        <p:txBody>
          <a:bodyPr/>
          <a:lstStyle/>
          <a:p>
            <a:r>
              <a:rPr lang="en-US" dirty="0" smtClean="0"/>
              <a:t>General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66294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Look for qualifying words like:</a:t>
            </a:r>
          </a:p>
          <a:p>
            <a:pPr lvl="2"/>
            <a:r>
              <a:rPr lang="en-US" sz="2400" dirty="0" smtClean="0"/>
              <a:t>Not</a:t>
            </a:r>
          </a:p>
          <a:p>
            <a:pPr lvl="2"/>
            <a:r>
              <a:rPr lang="en-US" sz="2400" dirty="0" smtClean="0"/>
              <a:t>Least</a:t>
            </a:r>
          </a:p>
          <a:p>
            <a:pPr lvl="2"/>
            <a:r>
              <a:rPr lang="en-US" sz="2400" dirty="0" smtClean="0"/>
              <a:t>All</a:t>
            </a:r>
          </a:p>
          <a:p>
            <a:pPr lvl="2"/>
            <a:r>
              <a:rPr lang="en-US" sz="2400" dirty="0" smtClean="0"/>
              <a:t>Most</a:t>
            </a:r>
          </a:p>
          <a:p>
            <a:pPr lvl="2"/>
            <a:r>
              <a:rPr lang="en-US" sz="2400" dirty="0" smtClean="0"/>
              <a:t>Some</a:t>
            </a:r>
          </a:p>
          <a:p>
            <a:pPr lvl="2"/>
            <a:r>
              <a:rPr lang="en-US" sz="2400" dirty="0" smtClean="0"/>
              <a:t>None</a:t>
            </a:r>
          </a:p>
          <a:p>
            <a:pPr lvl="2"/>
            <a:r>
              <a:rPr lang="en-US" sz="2400" dirty="0" smtClean="0"/>
              <a:t>Except</a:t>
            </a:r>
          </a:p>
          <a:p>
            <a:pPr lvl="2"/>
            <a:r>
              <a:rPr lang="en-US" sz="2400" dirty="0" smtClean="0"/>
              <a:t>Always</a:t>
            </a:r>
          </a:p>
          <a:p>
            <a:pPr lvl="2"/>
            <a:r>
              <a:rPr lang="en-US" sz="2400" dirty="0" smtClean="0"/>
              <a:t>Others that get your attention</a:t>
            </a:r>
          </a:p>
          <a:p>
            <a:r>
              <a:rPr lang="en-US" sz="2800" dirty="0" smtClean="0"/>
              <a:t>Determine whether or not the response is the “TRUTH” by substituting related qualifiers.  If a statement says </a:t>
            </a:r>
            <a:r>
              <a:rPr lang="en-US" sz="2800" i="1" u="sng" dirty="0" smtClean="0"/>
              <a:t>always</a:t>
            </a:r>
            <a:r>
              <a:rPr lang="en-US" sz="2800" dirty="0" smtClean="0"/>
              <a:t>, reread the statement with </a:t>
            </a:r>
            <a:r>
              <a:rPr lang="en-US" sz="2800" i="1" u="sng" dirty="0" smtClean="0"/>
              <a:t>sometimes</a:t>
            </a:r>
            <a:r>
              <a:rPr lang="en-US" sz="2800" dirty="0" smtClean="0"/>
              <a:t>…..which makes the best answer???</a:t>
            </a:r>
          </a:p>
        </p:txBody>
      </p:sp>
      <p:pic>
        <p:nvPicPr>
          <p:cNvPr id="6" name="Picture 2" descr="C:\Users\yp003\AppData\Local\Microsoft\Windows\Temporary Internet Files\Content.IE5\JQLNZZXF\MC90043390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yp003\AppData\Local\Microsoft\Windows\Temporary Internet Files\Content.IE5\3AVEI5JI\MP90044360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57400"/>
            <a:ext cx="3144768" cy="209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05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024744" cy="1143000"/>
          </a:xfrm>
        </p:spPr>
        <p:txBody>
          <a:bodyPr/>
          <a:lstStyle/>
          <a:p>
            <a:r>
              <a:rPr lang="en-US" dirty="0" smtClean="0"/>
              <a:t>HOW CLASS WILL OPERATE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0"/>
            <a:ext cx="6777317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Be on time for class!</a:t>
            </a:r>
          </a:p>
          <a:p>
            <a:pPr lvl="1"/>
            <a:r>
              <a:rPr lang="en-US" dirty="0" smtClean="0"/>
              <a:t>Walking in late can be disrupting to what is going on and adds to your confusion and others</a:t>
            </a:r>
          </a:p>
          <a:p>
            <a:r>
              <a:rPr lang="en-US" dirty="0" smtClean="0"/>
              <a:t>You have been provided an outline of this </a:t>
            </a:r>
            <a:r>
              <a:rPr lang="en-US" dirty="0" err="1" smtClean="0"/>
              <a:t>powerpoint</a:t>
            </a:r>
            <a:r>
              <a:rPr lang="en-US" dirty="0" smtClean="0"/>
              <a:t> to help with details and explanations</a:t>
            </a:r>
          </a:p>
          <a:p>
            <a:pPr lvl="1"/>
            <a:r>
              <a:rPr lang="en-US" dirty="0" smtClean="0"/>
              <a:t>……fewer notes you have to take!</a:t>
            </a:r>
          </a:p>
          <a:p>
            <a:r>
              <a:rPr lang="en-US" dirty="0" smtClean="0"/>
              <a:t>Every participant will get their own text book!</a:t>
            </a:r>
          </a:p>
          <a:p>
            <a:pPr lvl="1"/>
            <a:r>
              <a:rPr lang="en-US" dirty="0" smtClean="0"/>
              <a:t>Don’t forget to bring it to class!  </a:t>
            </a:r>
          </a:p>
          <a:p>
            <a:pPr lvl="1"/>
            <a:r>
              <a:rPr lang="en-US" dirty="0" smtClean="0"/>
              <a:t>It will get used a lot!</a:t>
            </a:r>
            <a:endParaRPr lang="en-US" dirty="0"/>
          </a:p>
        </p:txBody>
      </p:sp>
      <p:pic>
        <p:nvPicPr>
          <p:cNvPr id="4" name="Picture 2" descr="C:\Users\yp003\AppData\Local\Microsoft\Windows\Temporary Internet Files\Content.IE5\JQLNZZXF\MC90043390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984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71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024744" cy="1143000"/>
          </a:xfrm>
        </p:spPr>
        <p:txBody>
          <a:bodyPr/>
          <a:lstStyle/>
          <a:p>
            <a:r>
              <a:rPr lang="en-US" dirty="0" smtClean="0"/>
              <a:t>General Strategies</a:t>
            </a:r>
            <a:endParaRPr lang="en-US" dirty="0"/>
          </a:p>
        </p:txBody>
      </p:sp>
      <p:pic>
        <p:nvPicPr>
          <p:cNvPr id="12291" name="Picture 3" descr="C:\Users\yp003\AppData\Local\Microsoft\Windows\Temporary Internet Files\Content.IE5\JQLNZZXF\MC900432530[1].pn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4060166" cy="278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33600" y="1295400"/>
            <a:ext cx="66294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smtClean="0"/>
              <a:t>ALWAYS</a:t>
            </a:r>
            <a:r>
              <a:rPr lang="en-US" sz="2800" dirty="0" smtClean="0"/>
              <a:t> plan to check your work if you have time at the end of the test</a:t>
            </a:r>
          </a:p>
          <a:p>
            <a:pPr lvl="2"/>
            <a:r>
              <a:rPr lang="en-US" sz="2400" dirty="0" smtClean="0"/>
              <a:t>What will your strategy be for checking your work?</a:t>
            </a:r>
          </a:p>
          <a:p>
            <a:r>
              <a:rPr lang="en-US" sz="2800" b="1" dirty="0" smtClean="0"/>
              <a:t>SUGGESTIONS</a:t>
            </a:r>
            <a:r>
              <a:rPr lang="en-US" sz="2800" dirty="0" smtClean="0"/>
              <a:t>:</a:t>
            </a:r>
          </a:p>
          <a:p>
            <a:pPr lvl="2"/>
            <a:r>
              <a:rPr lang="en-US" sz="2400" dirty="0" smtClean="0"/>
              <a:t>Did you mark the answer properly?</a:t>
            </a:r>
          </a:p>
          <a:p>
            <a:pPr lvl="2"/>
            <a:r>
              <a:rPr lang="en-US" sz="2400" dirty="0" smtClean="0"/>
              <a:t>Did you answer all the questions?</a:t>
            </a:r>
          </a:p>
          <a:p>
            <a:pPr lvl="2"/>
            <a:r>
              <a:rPr lang="en-US" sz="2400" dirty="0" smtClean="0"/>
              <a:t>Check your calculations!</a:t>
            </a:r>
          </a:p>
          <a:p>
            <a:pPr lvl="2"/>
            <a:r>
              <a:rPr lang="en-US" sz="2400" dirty="0" smtClean="0"/>
              <a:t>Be sure you marked only one answer for each question</a:t>
            </a:r>
          </a:p>
          <a:p>
            <a:pPr lvl="2"/>
            <a:r>
              <a:rPr lang="en-US" sz="2400" dirty="0" smtClean="0"/>
              <a:t>Check for stray marks that could be easily misread</a:t>
            </a:r>
          </a:p>
          <a:p>
            <a:pPr lvl="2"/>
            <a:r>
              <a:rPr lang="en-US" sz="2400" dirty="0" smtClean="0"/>
              <a:t>Erase where necessary.</a:t>
            </a:r>
          </a:p>
        </p:txBody>
      </p:sp>
      <p:pic>
        <p:nvPicPr>
          <p:cNvPr id="6" name="Picture 2" descr="C:\Users\yp003\AppData\Local\Microsoft\Windows\Temporary Internet Files\Content.IE5\JQLNZZXF\MC90043390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1435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5000" y="6016337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5"/>
              </a:rPr>
              <a:t>Video Clip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1950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2505636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smtClean="0">
                <a:solidFill>
                  <a:srgbClr val="0070C0"/>
                </a:solidFill>
              </a:rPr>
              <a:t>Important Points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7399" y="4876800"/>
            <a:ext cx="3733800" cy="5334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What to remember……</a:t>
            </a:r>
            <a:endParaRPr lang="en-US" b="1" dirty="0"/>
          </a:p>
        </p:txBody>
      </p:sp>
      <p:pic>
        <p:nvPicPr>
          <p:cNvPr id="1026" name="Picture 2" descr="C:\Users\yp003\AppData\Local\Microsoft\Windows\Temporary Internet Files\Content.IE5\JQLNZZXF\MC90043390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049" y="345449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65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yp003\AppData\Local\Microsoft\Windows\Temporary Internet Files\Content.IE5\XGZ6ZE2Z\MP900430959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7" t="8237" r="20261" b="10694"/>
          <a:stretch/>
        </p:blipFill>
        <p:spPr bwMode="auto">
          <a:xfrm>
            <a:off x="7793182" y="4038599"/>
            <a:ext cx="778844" cy="249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680803"/>
            <a:ext cx="7848600" cy="5849911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Be aware of the time</a:t>
            </a:r>
          </a:p>
          <a:p>
            <a:r>
              <a:rPr lang="en-US" sz="2800" b="1" dirty="0" smtClean="0"/>
              <a:t>Pace yourself. </a:t>
            </a:r>
            <a:r>
              <a:rPr lang="en-US" sz="2800" dirty="0" smtClean="0"/>
              <a:t>Cut your time in half!</a:t>
            </a:r>
          </a:p>
          <a:p>
            <a:r>
              <a:rPr lang="en-US" sz="2800" b="1" dirty="0" smtClean="0"/>
              <a:t>Know the directions</a:t>
            </a:r>
          </a:p>
          <a:p>
            <a:r>
              <a:rPr lang="en-US" sz="2800" dirty="0" smtClean="0"/>
              <a:t>Get plenty of rest the night before the test</a:t>
            </a:r>
          </a:p>
          <a:p>
            <a:r>
              <a:rPr lang="en-US" sz="2800" b="1" dirty="0" smtClean="0"/>
              <a:t>Don’t eat a big </a:t>
            </a:r>
            <a:r>
              <a:rPr lang="en-US" sz="2800" dirty="0" smtClean="0"/>
              <a:t>meal or </a:t>
            </a:r>
            <a:r>
              <a:rPr lang="en-US" sz="2800" b="1" dirty="0" smtClean="0"/>
              <a:t>drink too much </a:t>
            </a:r>
            <a:r>
              <a:rPr lang="en-US" sz="2800" dirty="0" smtClean="0"/>
              <a:t>before you come to test</a:t>
            </a:r>
          </a:p>
          <a:p>
            <a:r>
              <a:rPr lang="en-US" sz="2800" dirty="0" smtClean="0"/>
              <a:t>Do not work on the test after time is called</a:t>
            </a:r>
          </a:p>
          <a:p>
            <a:r>
              <a:rPr lang="en-US" sz="2800" b="1" dirty="0" smtClean="0"/>
              <a:t>Do not </a:t>
            </a:r>
            <a:r>
              <a:rPr lang="en-US" sz="2800" dirty="0" smtClean="0"/>
              <a:t>spend too much time on a hard question</a:t>
            </a:r>
          </a:p>
          <a:p>
            <a:r>
              <a:rPr lang="en-US" sz="2800" dirty="0" smtClean="0"/>
              <a:t>If you get done early….check your work</a:t>
            </a:r>
          </a:p>
          <a:p>
            <a:r>
              <a:rPr lang="en-US" sz="2800" b="1" dirty="0" smtClean="0"/>
              <a:t>FINISH</a:t>
            </a:r>
            <a:r>
              <a:rPr lang="en-US" sz="2800" dirty="0" smtClean="0"/>
              <a:t> the test, even if you didn’t read every question</a:t>
            </a:r>
          </a:p>
        </p:txBody>
      </p:sp>
      <p:pic>
        <p:nvPicPr>
          <p:cNvPr id="6" name="Picture 2" descr="C:\Users\yp003\AppData\Local\Microsoft\Windows\Temporary Internet Files\Content.IE5\JQLNZZXF\MC90043390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" y="-1524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38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728"/>
            <a:ext cx="8229600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KEY</a:t>
            </a:r>
            <a:r>
              <a:rPr lang="en-US" dirty="0" smtClean="0"/>
              <a:t> to success is </a:t>
            </a:r>
            <a:r>
              <a:rPr lang="en-US" b="1" dirty="0" smtClean="0"/>
              <a:t>LESS</a:t>
            </a:r>
            <a:r>
              <a:rPr lang="en-US" dirty="0" smtClean="0"/>
              <a:t> stress….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2209800" y="1447800"/>
            <a:ext cx="6324600" cy="48768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Know</a:t>
            </a:r>
            <a:r>
              <a:rPr lang="en-US" sz="2800" dirty="0" smtClean="0"/>
              <a:t> exactly where the test will be given so you don’t have to deal with the unknown</a:t>
            </a:r>
          </a:p>
          <a:p>
            <a:r>
              <a:rPr lang="en-US" sz="2800" u="sng" dirty="0" smtClean="0"/>
              <a:t>Arrive at 7:30 a.m. </a:t>
            </a:r>
            <a:r>
              <a:rPr lang="en-US" sz="2800" dirty="0" smtClean="0"/>
              <a:t>so you have plenty of time to get checked in, get a drink, go to the bathroom, find your seat </a:t>
            </a:r>
            <a:r>
              <a:rPr lang="en-US" sz="2800" dirty="0" smtClean="0"/>
              <a:t>and</a:t>
            </a:r>
            <a:endParaRPr lang="en-US" sz="2800" b="1" i="1" u="sng" dirty="0" smtClean="0"/>
          </a:p>
          <a:p>
            <a:r>
              <a:rPr lang="en-US" sz="2800" dirty="0" smtClean="0"/>
              <a:t>Sit down for a few minutes and </a:t>
            </a:r>
            <a:r>
              <a:rPr lang="en-US" sz="2800" b="1" dirty="0" smtClean="0"/>
              <a:t>RELAX….CALM DOWN!</a:t>
            </a:r>
          </a:p>
          <a:p>
            <a:r>
              <a:rPr lang="en-US" sz="2800" u="sng" dirty="0" smtClean="0"/>
              <a:t>Less STRESS </a:t>
            </a:r>
            <a:r>
              <a:rPr lang="en-US" sz="2800" dirty="0" smtClean="0"/>
              <a:t>= better scores</a:t>
            </a:r>
            <a:endParaRPr lang="en-US" sz="2800" dirty="0"/>
          </a:p>
        </p:txBody>
      </p:sp>
      <p:pic>
        <p:nvPicPr>
          <p:cNvPr id="6" name="Picture 2" descr="C:\Users\yp003\AppData\Local\Microsoft\Windows\Temporary Internet Files\Content.IE5\JQLNZZXF\MC90043390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163487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yp003\AppData\Local\Microsoft\Windows\Temporary Internet Files\Content.IE5\3AVEI5JI\MC900078627[1].wmf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1852612" cy="452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99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C:\Users\yp003\AppData\Local\Microsoft\Windows\Temporary Internet Files\Content.IE5\RP97QZ4J\MC900326576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43200"/>
            <a:ext cx="2182825" cy="230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C:\Users\yp003\AppData\Local\Microsoft\Windows\Temporary Internet Files\Content.IE5\M40XG13Q\MP90043952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066800"/>
            <a:ext cx="5257800" cy="152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609600" y="1447800"/>
            <a:ext cx="6324600" cy="4876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u="sng" dirty="0" smtClean="0"/>
              <a:t>THREE</a:t>
            </a:r>
            <a:r>
              <a:rPr lang="en-US" sz="2800" dirty="0" smtClean="0"/>
              <a:t> #2 pencils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Admissions </a:t>
            </a:r>
            <a:r>
              <a:rPr lang="en-US" sz="2800" dirty="0" smtClean="0"/>
              <a:t>ticket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b="1" u="sng" dirty="0" smtClean="0"/>
              <a:t>Photo</a:t>
            </a:r>
            <a:r>
              <a:rPr lang="en-US" sz="2800" dirty="0" smtClean="0"/>
              <a:t> ID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Good working calculator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Watch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Dress comfortably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-14990"/>
            <a:ext cx="8229600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Be PREPARED…what to bring</a:t>
            </a:r>
            <a:endParaRPr lang="en-US" dirty="0"/>
          </a:p>
        </p:txBody>
      </p:sp>
      <p:pic>
        <p:nvPicPr>
          <p:cNvPr id="6" name="Picture 2" descr="C:\Users\yp003\AppData\Local\Microsoft\Windows\Temporary Internet Files\Content.IE5\JQLNZZXF\MC900433903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yp003\AppData\Local\Microsoft\Windows\Temporary Internet Files\Content.IE5\DMJKDGBE\MC90023896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934" y="1688877"/>
            <a:ext cx="2743200" cy="133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C:\Users\yp003\AppData\Local\Microsoft\Windows\Temporary Internet Files\Content.IE5\OIHCW1RR\MP900384830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25" y="4350171"/>
            <a:ext cx="2057400" cy="168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C:\Users\yp003\AppData\Local\Microsoft\Windows\Temporary Internet Files\Content.IE5\3AVEI5JI\MC900439593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849" y="3346974"/>
            <a:ext cx="2317386" cy="143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1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2505636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smtClean="0">
                <a:solidFill>
                  <a:srgbClr val="0070C0"/>
                </a:solidFill>
              </a:rPr>
              <a:t>Day of THE test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7399" y="4648200"/>
            <a:ext cx="3733800" cy="12954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/>
              <a:t>Check in…</a:t>
            </a:r>
          </a:p>
          <a:p>
            <a:pPr algn="ctr"/>
            <a:r>
              <a:rPr lang="en-US" sz="2400" b="1" dirty="0" smtClean="0"/>
              <a:t>No-No’s</a:t>
            </a:r>
          </a:p>
          <a:p>
            <a:pPr algn="ctr"/>
            <a:r>
              <a:rPr lang="en-US" sz="2400" b="1" dirty="0" smtClean="0"/>
              <a:t>FAQs</a:t>
            </a:r>
            <a:endParaRPr lang="en-US" sz="2400" b="1" dirty="0"/>
          </a:p>
        </p:txBody>
      </p:sp>
      <p:pic>
        <p:nvPicPr>
          <p:cNvPr id="1026" name="Picture 2" descr="C:\Users\yp003\AppData\Local\Microsoft\Windows\Temporary Internet Files\Content.IE5\JQLNZZXF\MC90043390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049" y="345449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89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to </a:t>
            </a:r>
            <a:r>
              <a:rPr lang="en-US" b="1" dirty="0" smtClean="0"/>
              <a:t>EXPECT</a:t>
            </a:r>
            <a:r>
              <a:rPr lang="en-US" dirty="0" smtClean="0"/>
              <a:t> </a:t>
            </a:r>
            <a:r>
              <a:rPr lang="en-US" u="sng" dirty="0" smtClean="0"/>
              <a:t>at</a:t>
            </a:r>
            <a:r>
              <a:rPr lang="en-US" dirty="0" smtClean="0"/>
              <a:t> Check-in…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651174" y="1524000"/>
            <a:ext cx="4959426" cy="495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Signs pointing to where to check in at</a:t>
            </a:r>
          </a:p>
          <a:p>
            <a:r>
              <a:rPr lang="en-US" sz="2800" dirty="0" smtClean="0"/>
              <a:t>Check in line</a:t>
            </a:r>
          </a:p>
          <a:p>
            <a:r>
              <a:rPr lang="en-US" sz="2800" dirty="0" smtClean="0"/>
              <a:t>You will be asked to show your ID, </a:t>
            </a:r>
            <a:r>
              <a:rPr lang="en-US" sz="2800" dirty="0" smtClean="0"/>
              <a:t>admissions ticket &amp; </a:t>
            </a:r>
            <a:r>
              <a:rPr lang="en-US" sz="2800" dirty="0" smtClean="0"/>
              <a:t>calculator</a:t>
            </a:r>
          </a:p>
          <a:p>
            <a:r>
              <a:rPr lang="en-US" sz="2800" dirty="0" smtClean="0"/>
              <a:t>No food or drink permitted</a:t>
            </a:r>
          </a:p>
          <a:p>
            <a:r>
              <a:rPr lang="en-US" sz="2800" dirty="0" smtClean="0"/>
              <a:t>No leaving the area once you check in</a:t>
            </a:r>
            <a:endParaRPr lang="en-US" sz="2800" dirty="0"/>
          </a:p>
        </p:txBody>
      </p:sp>
      <p:pic>
        <p:nvPicPr>
          <p:cNvPr id="19458" name="Picture 2" descr="C:\Users\yp003\AppData\Local\Microsoft\Windows\Temporary Internet Files\Content.IE5\0OUVAZCC\MC90029750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2660574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yp003\AppData\Local\Microsoft\Windows\Temporary Internet Files\Content.IE5\JQLNZZXF\MC90043390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1435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62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673" y="285750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to </a:t>
            </a:r>
            <a:r>
              <a:rPr lang="en-US" b="1" dirty="0" smtClean="0"/>
              <a:t>EXPECT</a:t>
            </a:r>
            <a:r>
              <a:rPr lang="en-US" dirty="0" smtClean="0"/>
              <a:t> </a:t>
            </a:r>
            <a:r>
              <a:rPr lang="en-US" u="sng" dirty="0" smtClean="0"/>
              <a:t>after</a:t>
            </a:r>
            <a:r>
              <a:rPr lang="en-US" dirty="0" smtClean="0"/>
              <a:t> Check-in…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85800" y="1447800"/>
            <a:ext cx="4959426" cy="5029200"/>
          </a:xfrm>
        </p:spPr>
        <p:txBody>
          <a:bodyPr>
            <a:noAutofit/>
          </a:bodyPr>
          <a:lstStyle/>
          <a:p>
            <a:r>
              <a:rPr lang="en-US" sz="2600" dirty="0" smtClean="0"/>
              <a:t>Find your assigned seat</a:t>
            </a:r>
          </a:p>
          <a:p>
            <a:r>
              <a:rPr lang="en-US" sz="2600" dirty="0" smtClean="0"/>
              <a:t>Make sure pencils are sharp before you start the testing</a:t>
            </a:r>
          </a:p>
          <a:p>
            <a:r>
              <a:rPr lang="en-US" sz="2600" dirty="0" smtClean="0"/>
              <a:t>Get drink, go to the bathroom, visit with friends or relax</a:t>
            </a:r>
          </a:p>
          <a:p>
            <a:r>
              <a:rPr lang="en-US" sz="2600" dirty="0" smtClean="0"/>
              <a:t>Remember, no food or drink permitted</a:t>
            </a:r>
          </a:p>
          <a:p>
            <a:r>
              <a:rPr lang="en-US" sz="2600" dirty="0" smtClean="0"/>
              <a:t>Be ready to test when test administrators walk into the room</a:t>
            </a:r>
            <a:endParaRPr lang="en-US" sz="2600" dirty="0"/>
          </a:p>
        </p:txBody>
      </p:sp>
      <p:pic>
        <p:nvPicPr>
          <p:cNvPr id="6" name="Picture 2" descr="C:\Users\yp003\AppData\Local\Microsoft\Windows\Temporary Internet Files\Content.IE5\JQLNZZXF\MC90043390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C:\Users\yp003\AppData\Local\Microsoft\Windows\Temporary Internet Files\Content.IE5\3AVEI5JI\MP900439480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6" r="22509"/>
          <a:stretch/>
        </p:blipFill>
        <p:spPr bwMode="auto">
          <a:xfrm>
            <a:off x="6096000" y="2362200"/>
            <a:ext cx="2263515" cy="297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29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85750"/>
            <a:ext cx="8153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happens next??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354806" y="1371600"/>
            <a:ext cx="4959426" cy="5029200"/>
          </a:xfrm>
        </p:spPr>
        <p:txBody>
          <a:bodyPr>
            <a:noAutofit/>
          </a:bodyPr>
          <a:lstStyle/>
          <a:p>
            <a:r>
              <a:rPr lang="en-US" sz="2600" dirty="0" smtClean="0"/>
              <a:t>Verbal instructions are given before materials are handed out</a:t>
            </a:r>
          </a:p>
          <a:p>
            <a:r>
              <a:rPr lang="en-US" sz="2600" dirty="0" smtClean="0"/>
              <a:t>Testing materials are handed out individually…. DO NOT do anything with any materials unless instructed to do so and ONLY as instructed</a:t>
            </a:r>
          </a:p>
          <a:p>
            <a:r>
              <a:rPr lang="en-US" sz="2600" dirty="0" smtClean="0"/>
              <a:t>Instructions will be given for everything you do</a:t>
            </a:r>
            <a:endParaRPr lang="en-US" sz="2600" dirty="0"/>
          </a:p>
        </p:txBody>
      </p:sp>
      <p:pic>
        <p:nvPicPr>
          <p:cNvPr id="6" name="Picture 2" descr="C:\Users\yp003\AppData\Local\Microsoft\Windows\Temporary Internet Files\Content.IE5\JQLNZZXF\MC90043390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51" y="51435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C:\Users\yp003\AppData\Local\Microsoft\Windows\Temporary Internet Files\Content.IE5\RP97QZ4J\MC90043491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95" y="1981200"/>
            <a:ext cx="2285714" cy="358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48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85750"/>
            <a:ext cx="8153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“BIG” NO-NO’s</a:t>
            </a:r>
            <a:endParaRPr lang="en-US" dirty="0"/>
          </a:p>
        </p:txBody>
      </p:sp>
      <p:pic>
        <p:nvPicPr>
          <p:cNvPr id="22530" name="Picture 2" descr="C:\Users\yp003\AppData\Local\Microsoft\Windows\Temporary Internet Files\Content.IE5\0OUVAZCC\MC900030187[1].wmf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81200"/>
            <a:ext cx="3382768" cy="342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85800" y="1371600"/>
            <a:ext cx="4959426" cy="5181600"/>
          </a:xfrm>
        </p:spPr>
        <p:txBody>
          <a:bodyPr>
            <a:noAutofit/>
          </a:bodyPr>
          <a:lstStyle/>
          <a:p>
            <a:r>
              <a:rPr lang="en-US" sz="2500" dirty="0" smtClean="0"/>
              <a:t>NO food or drink</a:t>
            </a:r>
          </a:p>
          <a:p>
            <a:r>
              <a:rPr lang="en-US" sz="2500" dirty="0" smtClean="0"/>
              <a:t>NO talking</a:t>
            </a:r>
          </a:p>
          <a:p>
            <a:r>
              <a:rPr lang="en-US" sz="2500" dirty="0" smtClean="0"/>
              <a:t>NO looking ahead or back on any test</a:t>
            </a:r>
          </a:p>
          <a:p>
            <a:r>
              <a:rPr lang="en-US" sz="2500" dirty="0" smtClean="0"/>
              <a:t>NO filling in blanks after test time is concluded</a:t>
            </a:r>
          </a:p>
          <a:p>
            <a:r>
              <a:rPr lang="en-US" sz="2500" dirty="0" smtClean="0"/>
              <a:t>NO sleeping!</a:t>
            </a:r>
          </a:p>
          <a:p>
            <a:r>
              <a:rPr lang="en-US" sz="2500" dirty="0" smtClean="0"/>
              <a:t>NO horseplay between tests</a:t>
            </a:r>
          </a:p>
          <a:p>
            <a:r>
              <a:rPr lang="en-US" sz="2500" dirty="0" smtClean="0"/>
              <a:t>NO getting out of seat until break time</a:t>
            </a:r>
          </a:p>
          <a:p>
            <a:r>
              <a:rPr lang="en-US" sz="2500" dirty="0" smtClean="0"/>
              <a:t>NO cell </a:t>
            </a:r>
            <a:r>
              <a:rPr lang="en-US" sz="2500" dirty="0" smtClean="0"/>
              <a:t>phones – leave it in the car!!</a:t>
            </a:r>
            <a:endParaRPr lang="en-US" sz="2500" dirty="0"/>
          </a:p>
        </p:txBody>
      </p:sp>
      <p:pic>
        <p:nvPicPr>
          <p:cNvPr id="6" name="Picture 2" descr="C:\Users\yp003\AppData\Local\Microsoft\Windows\Temporary Internet Files\Content.IE5\JQLNZZXF\MC90043390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43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REMEMBER</a:t>
            </a:r>
            <a:r>
              <a:rPr lang="en-US" dirty="0" smtClean="0"/>
              <a:t>: This is </a:t>
            </a:r>
            <a:r>
              <a:rPr lang="en-US" b="1" u="sng" dirty="0" smtClean="0"/>
              <a:t>NOT</a:t>
            </a:r>
            <a:r>
              <a:rPr lang="en-US" dirty="0" smtClean="0"/>
              <a:t> school!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848600" cy="502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You have freedom to come late, not listen, get up and leave when you want, BUT </a:t>
            </a:r>
            <a:r>
              <a:rPr lang="en-US" sz="2800" b="1" dirty="0" smtClean="0"/>
              <a:t>remember</a:t>
            </a:r>
            <a:r>
              <a:rPr lang="en-US" sz="2800" dirty="0" smtClean="0"/>
              <a:t> you paid to be here AND so did everyone else!</a:t>
            </a:r>
          </a:p>
          <a:p>
            <a:r>
              <a:rPr lang="en-US" sz="2800" dirty="0" smtClean="0"/>
              <a:t>Class moves on with or without you!</a:t>
            </a:r>
          </a:p>
          <a:p>
            <a:r>
              <a:rPr lang="en-US" sz="2800" dirty="0" smtClean="0"/>
              <a:t>You are responsible for everything, including remembering those around you who want to learn!</a:t>
            </a:r>
          </a:p>
          <a:p>
            <a:r>
              <a:rPr lang="en-US" sz="2800" dirty="0" smtClean="0"/>
              <a:t>Loose you book????</a:t>
            </a:r>
          </a:p>
          <a:p>
            <a:pPr lvl="1"/>
            <a:r>
              <a:rPr lang="en-US" sz="2800" dirty="0" smtClean="0"/>
              <a:t>Oops!  No replacements!</a:t>
            </a:r>
            <a:endParaRPr lang="en-US" sz="2800" dirty="0"/>
          </a:p>
        </p:txBody>
      </p:sp>
      <p:pic>
        <p:nvPicPr>
          <p:cNvPr id="4" name="Picture 2" descr="C:\Users\yp003\AppData\Local\Microsoft\Windows\Temporary Internet Files\Content.IE5\JQLNZZXF\MC90043390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26" y="5223981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24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Things to REMEMBER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2743200" y="1219200"/>
            <a:ext cx="5571032" cy="5334000"/>
          </a:xfrm>
        </p:spPr>
        <p:txBody>
          <a:bodyPr>
            <a:noAutofit/>
          </a:bodyPr>
          <a:lstStyle/>
          <a:p>
            <a:r>
              <a:rPr lang="en-US" sz="2600" dirty="0" smtClean="0"/>
              <a:t>Bring tissue, cough drops</a:t>
            </a:r>
          </a:p>
          <a:p>
            <a:r>
              <a:rPr lang="en-US" sz="2600" dirty="0" smtClean="0"/>
              <a:t>Wear layers</a:t>
            </a:r>
          </a:p>
          <a:p>
            <a:r>
              <a:rPr lang="en-US" sz="2600" dirty="0" smtClean="0"/>
              <a:t>Use pencil to tear test seal</a:t>
            </a:r>
          </a:p>
          <a:p>
            <a:r>
              <a:rPr lang="en-US" sz="2600" dirty="0" smtClean="0"/>
              <a:t>Break time approximately 10:30</a:t>
            </a:r>
          </a:p>
          <a:p>
            <a:r>
              <a:rPr lang="en-US" sz="2600" dirty="0" smtClean="0"/>
              <a:t>When directions are read….</a:t>
            </a:r>
            <a:r>
              <a:rPr lang="en-US" sz="2600" b="1" i="1" dirty="0" smtClean="0"/>
              <a:t>relax</a:t>
            </a:r>
            <a:r>
              <a:rPr lang="en-US" sz="2600" dirty="0" smtClean="0"/>
              <a:t> you already know them</a:t>
            </a:r>
            <a:r>
              <a:rPr lang="en-US" sz="2600" dirty="0" smtClean="0"/>
              <a:t>….</a:t>
            </a:r>
            <a:endParaRPr lang="en-US" sz="2600" b="1" i="1" dirty="0" smtClean="0"/>
          </a:p>
          <a:p>
            <a:r>
              <a:rPr lang="en-US" sz="2600" dirty="0" smtClean="0"/>
              <a:t>When told to read the directions and then begin your test……</a:t>
            </a:r>
          </a:p>
          <a:p>
            <a:r>
              <a:rPr lang="en-US" sz="2600" b="1" dirty="0" smtClean="0"/>
              <a:t>Skip it</a:t>
            </a:r>
            <a:r>
              <a:rPr lang="en-US" sz="2600" dirty="0" smtClean="0"/>
              <a:t>….you will already know them, </a:t>
            </a:r>
            <a:r>
              <a:rPr lang="en-US" sz="2600" b="1" u="sng" dirty="0" smtClean="0"/>
              <a:t>just start the test</a:t>
            </a:r>
            <a:r>
              <a:rPr lang="en-US" sz="2600" b="1" dirty="0" smtClean="0"/>
              <a:t>!</a:t>
            </a:r>
          </a:p>
        </p:txBody>
      </p:sp>
      <p:pic>
        <p:nvPicPr>
          <p:cNvPr id="6" name="Picture 2" descr="C:\Users\yp003\AppData\Local\Microsoft\Windows\Temporary Internet Files\Content.IE5\JQLNZZXF\MC90043390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51" y="51435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C:\Users\yp003\AppData\Local\Microsoft\Windows\Temporary Internet Files\Content.IE5\EF2UR2L4\MP900422706[1].jpg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3" r="15947"/>
          <a:stretch/>
        </p:blipFill>
        <p:spPr bwMode="auto">
          <a:xfrm>
            <a:off x="660816" y="1428750"/>
            <a:ext cx="1600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07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85750"/>
            <a:ext cx="8153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FAQs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85800" y="1447800"/>
            <a:ext cx="5562600" cy="5029200"/>
          </a:xfrm>
        </p:spPr>
        <p:txBody>
          <a:bodyPr>
            <a:noAutofit/>
          </a:bodyPr>
          <a:lstStyle/>
          <a:p>
            <a:r>
              <a:rPr lang="en-US" sz="2600" dirty="0" smtClean="0"/>
              <a:t>How often can I take the ACT?</a:t>
            </a:r>
          </a:p>
          <a:p>
            <a:r>
              <a:rPr lang="en-US" sz="2600" dirty="0" smtClean="0"/>
              <a:t>How long will it take for my scores to come back?</a:t>
            </a:r>
          </a:p>
          <a:p>
            <a:r>
              <a:rPr lang="en-US" sz="2600" dirty="0" smtClean="0"/>
              <a:t>What if I get sick during the test?</a:t>
            </a:r>
          </a:p>
          <a:p>
            <a:r>
              <a:rPr lang="en-US" sz="2600" dirty="0" smtClean="0"/>
              <a:t>What happens if I loose my admission ticket?</a:t>
            </a:r>
          </a:p>
          <a:p>
            <a:r>
              <a:rPr lang="en-US" sz="2600" dirty="0" smtClean="0"/>
              <a:t>What happens if I forgot to bring my photo identification?</a:t>
            </a:r>
          </a:p>
          <a:p>
            <a:r>
              <a:rPr lang="en-US" sz="2600" dirty="0" smtClean="0"/>
              <a:t>What if I forget my calculator?</a:t>
            </a:r>
          </a:p>
        </p:txBody>
      </p:sp>
      <p:pic>
        <p:nvPicPr>
          <p:cNvPr id="6" name="Picture 2" descr="C:\Users\yp003\AppData\Local\Microsoft\Windows\Temporary Internet Files\Content.IE5\JQLNZZXF\MC90043390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C:\Users\yp003\AppData\Local\Microsoft\Windows\Temporary Internet Files\Content.IE5\RP97QZ4J\MC900431560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148" y="1714500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74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738"/>
            <a:ext cx="8153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MORE FAQs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200400" y="990600"/>
            <a:ext cx="5340426" cy="5562600"/>
          </a:xfrm>
        </p:spPr>
        <p:txBody>
          <a:bodyPr>
            <a:noAutofit/>
          </a:bodyPr>
          <a:lstStyle/>
          <a:p>
            <a:r>
              <a:rPr lang="en-US" sz="2600" dirty="0" smtClean="0"/>
              <a:t>What if I look around during the test, talk or look ahead on the test?</a:t>
            </a:r>
          </a:p>
          <a:p>
            <a:r>
              <a:rPr lang="en-US" sz="2600" dirty="0" smtClean="0"/>
              <a:t>What do I do if I have a cold and have to blow my nose?</a:t>
            </a:r>
          </a:p>
          <a:p>
            <a:r>
              <a:rPr lang="en-US" sz="2600" dirty="0" smtClean="0"/>
              <a:t>When can I sign up for the next test if I don’t like my score?</a:t>
            </a:r>
          </a:p>
          <a:p>
            <a:r>
              <a:rPr lang="en-US" sz="2600" dirty="0" smtClean="0"/>
              <a:t>What if I miss a class?  Is there a make-up?</a:t>
            </a:r>
          </a:p>
          <a:p>
            <a:r>
              <a:rPr lang="en-US" sz="2600" dirty="0" smtClean="0"/>
              <a:t>If I want to take the test over do I have to fill out all the same stuff again?</a:t>
            </a:r>
            <a:endParaRPr lang="en-US" sz="2600" dirty="0"/>
          </a:p>
        </p:txBody>
      </p:sp>
      <p:pic>
        <p:nvPicPr>
          <p:cNvPr id="6" name="Picture 2" descr="C:\Users\yp003\AppData\Local\Microsoft\Windows\Temporary Internet Files\Content.IE5\JQLNZZXF\MC90043390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161301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yp003\AppData\Local\Microsoft\Windows\Temporary Internet Files\Content.IE5\RP97QZ4J\MC900431560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24000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74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2505636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smtClean="0">
                <a:solidFill>
                  <a:srgbClr val="0070C0"/>
                </a:solidFill>
              </a:rPr>
              <a:t>Final Review</a:t>
            </a:r>
            <a:endParaRPr lang="en-US" sz="80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yp003\AppData\Local\Microsoft\Windows\Temporary Internet Files\Content.IE5\JQLNZZXF\MC90043390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049" y="345449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18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914400"/>
            <a:ext cx="60960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When </a:t>
            </a:r>
            <a:r>
              <a:rPr lang="en-US" dirty="0" smtClean="0"/>
              <a:t>instructed to read the directions, </a:t>
            </a:r>
            <a:r>
              <a:rPr lang="en-US" b="1" u="sng" dirty="0" smtClean="0"/>
              <a:t>start</a:t>
            </a:r>
            <a:r>
              <a:rPr lang="en-US" dirty="0" smtClean="0"/>
              <a:t> the test….you already know the directions!</a:t>
            </a:r>
          </a:p>
          <a:p>
            <a:r>
              <a:rPr lang="en-US" u="sng" dirty="0" smtClean="0"/>
              <a:t>Read each question carefully </a:t>
            </a:r>
            <a:r>
              <a:rPr lang="en-US" dirty="0" smtClean="0"/>
              <a:t>so you understand what the questions ask</a:t>
            </a:r>
          </a:p>
          <a:p>
            <a:r>
              <a:rPr lang="en-US" dirty="0" smtClean="0"/>
              <a:t>Use the suggested time per question as a guideline to </a:t>
            </a:r>
            <a:r>
              <a:rPr lang="en-US" u="sng" dirty="0" smtClean="0"/>
              <a:t>pace yourself</a:t>
            </a:r>
          </a:p>
          <a:p>
            <a:r>
              <a:rPr lang="en-US" dirty="0" smtClean="0"/>
              <a:t>Try to answer questions in less time than what is given so you will have more time to spend on the difficult questions</a:t>
            </a:r>
          </a:p>
          <a:p>
            <a:r>
              <a:rPr lang="en-US" dirty="0" smtClean="0"/>
              <a:t>Consider answering the easy questions first</a:t>
            </a:r>
            <a:endParaRPr lang="en-US" dirty="0"/>
          </a:p>
        </p:txBody>
      </p:sp>
      <p:pic>
        <p:nvPicPr>
          <p:cNvPr id="5" name="Picture 2" descr="C:\Users\yp003\AppData\Local\Microsoft\Windows\Temporary Internet Files\Content.IE5\FIXN4C2F\MP900402273[1]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447800"/>
            <a:ext cx="19685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yp003\AppData\Local\Microsoft\Windows\Temporary Internet Files\Content.IE5\JQLNZZXF\MC90043390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40" y="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89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yp003\AppData\Local\Microsoft\Windows\Temporary Internet Files\Content.IE5\JQLNZZXF\MC90043390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330" y="5176291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90800" y="914400"/>
            <a:ext cx="6096000" cy="5562600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Answer every question</a:t>
            </a:r>
            <a:r>
              <a:rPr lang="en-US" dirty="0" smtClean="0"/>
              <a:t> during the time allowed, even if you have to guess.  There is no penalty for wrong answers….only credit for correct answers!</a:t>
            </a:r>
          </a:p>
          <a:p>
            <a:r>
              <a:rPr lang="en-US" dirty="0" smtClean="0"/>
              <a:t>If time is available after answering all the questions, go back and </a:t>
            </a:r>
            <a:r>
              <a:rPr lang="en-US" u="sng" dirty="0" smtClean="0"/>
              <a:t>check your work</a:t>
            </a:r>
            <a:r>
              <a:rPr lang="en-US" dirty="0" smtClean="0"/>
              <a:t>. </a:t>
            </a:r>
            <a:r>
              <a:rPr lang="en-US" u="sng" dirty="0" smtClean="0"/>
              <a:t>Be </a:t>
            </a:r>
            <a:r>
              <a:rPr lang="en-US" u="sng" dirty="0" smtClean="0"/>
              <a:t>precise</a:t>
            </a:r>
            <a:r>
              <a:rPr lang="en-US" dirty="0" smtClean="0"/>
              <a:t> in marking your answers on your answer document.  </a:t>
            </a:r>
            <a:r>
              <a:rPr lang="en-US" b="1" dirty="0" smtClean="0"/>
              <a:t>Erase all unintended marks!</a:t>
            </a:r>
          </a:p>
          <a:p>
            <a:r>
              <a:rPr lang="en-US" dirty="0" smtClean="0"/>
              <a:t>Once time is called, </a:t>
            </a:r>
            <a:r>
              <a:rPr lang="en-US" b="1" u="sng" dirty="0" smtClean="0"/>
              <a:t>do not </a:t>
            </a:r>
            <a:r>
              <a:rPr lang="en-US" dirty="0" smtClean="0"/>
              <a:t>attempt to fill in additional ovals on your answer document.  </a:t>
            </a:r>
          </a:p>
          <a:p>
            <a:r>
              <a:rPr lang="en-US" b="1" dirty="0"/>
              <a:t>Be aware of the 5 minute warning!</a:t>
            </a:r>
          </a:p>
          <a:p>
            <a:r>
              <a:rPr lang="en-US" dirty="0" smtClean="0"/>
              <a:t>Divide the questions in half with time</a:t>
            </a:r>
            <a:endParaRPr lang="en-US" dirty="0" smtClean="0"/>
          </a:p>
        </p:txBody>
      </p:sp>
      <p:pic>
        <p:nvPicPr>
          <p:cNvPr id="5" name="Picture 2" descr="C:\Users\yp003\AppData\Local\Microsoft\Windows\Temporary Internet Files\Content.IE5\FIXN4C2F\MP900402273[1]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19685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85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yp003\AppData\Local\Microsoft\Windows\Temporary Internet Files\Content.IE5\RP97QZ4J\MC900431560[1]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24000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528" y="3124200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 smtClean="0">
                <a:solidFill>
                  <a:schemeClr val="tx1"/>
                </a:solidFill>
              </a:rPr>
              <a:t>QUESTIONS</a:t>
            </a:r>
            <a:endParaRPr lang="en-US" sz="8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800600" y="5867400"/>
            <a:ext cx="4229100" cy="457200"/>
          </a:xfrm>
        </p:spPr>
        <p:txBody>
          <a:bodyPr/>
          <a:lstStyle/>
          <a:p>
            <a:r>
              <a:rPr lang="en-US" dirty="0" smtClean="0"/>
              <a:t>Now is the time to ask!</a:t>
            </a:r>
            <a:endParaRPr lang="en-US" dirty="0"/>
          </a:p>
        </p:txBody>
      </p:sp>
      <p:pic>
        <p:nvPicPr>
          <p:cNvPr id="7" name="Picture 2" descr="C:\Users\yp003\AppData\Local\Microsoft\Windows\Temporary Internet Files\Content.IE5\JQLNZZXF\MC90043390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40" y="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60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2505636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smtClean="0">
                <a:solidFill>
                  <a:srgbClr val="0070C0"/>
                </a:solidFill>
              </a:rPr>
              <a:t>Final Comments</a:t>
            </a:r>
            <a:endParaRPr lang="en-US" sz="80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yp003\AppData\Local\Microsoft\Windows\Temporary Internet Files\Content.IE5\JQLNZZXF\MC90043390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049" y="345449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1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yp003\AppData\Local\Microsoft\Windows\Temporary Internet Files\Content.IE5\JQLNZZXF\MC90043390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330" y="5176291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30475" y="1828800"/>
            <a:ext cx="6096000" cy="31242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Are you ready for the next session?</a:t>
            </a:r>
          </a:p>
          <a:p>
            <a:r>
              <a:rPr lang="en-US" sz="3600" dirty="0" smtClean="0"/>
              <a:t>When is the next class?</a:t>
            </a:r>
          </a:p>
          <a:p>
            <a:r>
              <a:rPr lang="en-US" sz="3600" dirty="0" smtClean="0"/>
              <a:t>What is the topic?</a:t>
            </a:r>
          </a:p>
          <a:p>
            <a:r>
              <a:rPr lang="en-US" sz="3600" dirty="0" smtClean="0"/>
              <a:t>Comments???</a:t>
            </a:r>
          </a:p>
        </p:txBody>
      </p:sp>
      <p:pic>
        <p:nvPicPr>
          <p:cNvPr id="27650" name="Picture 2" descr="C:\Users\yp003\AppData\Local\Microsoft\Windows\Temporary Internet Files\Content.IE5\XGZ6ZE2Z\MC90043466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188912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yp003\AppData\Local\Microsoft\Windows\Temporary Internet Files\Content.IE5\XGZ6ZE2Z\MC90043466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400" y="3596859"/>
            <a:ext cx="199707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37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yp003\AppData\Local\Microsoft\Windows\Temporary Internet Files\Content.IE5\RP97QZ4J\MP900321197[1]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85800"/>
            <a:ext cx="1999488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yp003\AppData\Local\Microsoft\Windows\Temporary Internet Files\Content.IE5\JQLNZZXF\MC90043390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40" y="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95488" cy="17896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Knowing the direction </a:t>
            </a:r>
            <a:r>
              <a:rPr lang="en-US" b="1" dirty="0" smtClean="0"/>
              <a:t>YOU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want to go is </a:t>
            </a:r>
            <a:r>
              <a:rPr lang="en-US" b="1" dirty="0" smtClean="0"/>
              <a:t>IMPORTANT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on the road to </a:t>
            </a:r>
            <a:r>
              <a:rPr lang="en-US" b="1" dirty="0" smtClean="0"/>
              <a:t>SUCCESS!</a:t>
            </a:r>
            <a:endParaRPr lang="en-US" b="1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33400" y="2743200"/>
            <a:ext cx="6096000" cy="32004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See you next time when </a:t>
            </a:r>
            <a:r>
              <a:rPr lang="en-US" sz="2800" b="1" dirty="0" smtClean="0"/>
              <a:t>YOU</a:t>
            </a:r>
            <a:r>
              <a:rPr lang="en-US" sz="2800" dirty="0" smtClean="0"/>
              <a:t> start in a direction…..getting ready for the ACT!</a:t>
            </a:r>
          </a:p>
          <a:p>
            <a:r>
              <a:rPr lang="en-US" sz="2800" dirty="0" smtClean="0"/>
              <a:t>Don’t forget to check around you so you don’t leave anything behind</a:t>
            </a:r>
          </a:p>
          <a:p>
            <a:r>
              <a:rPr lang="en-US" sz="2800" dirty="0" smtClean="0"/>
              <a:t>Drive home safely!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27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5424544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WHY???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648956"/>
            <a:ext cx="5257800" cy="4828044"/>
          </a:xfrm>
        </p:spPr>
        <p:txBody>
          <a:bodyPr>
            <a:normAutofit/>
          </a:bodyPr>
          <a:lstStyle/>
          <a:p>
            <a:r>
              <a:rPr lang="en-US" dirty="0" smtClean="0"/>
              <a:t>Student requested help!</a:t>
            </a:r>
          </a:p>
          <a:p>
            <a:r>
              <a:rPr lang="en-US" dirty="0" smtClean="0"/>
              <a:t>Students don’t feel prepared</a:t>
            </a:r>
          </a:p>
          <a:p>
            <a:r>
              <a:rPr lang="en-US" dirty="0" smtClean="0"/>
              <a:t>Students wanted to go to the school of their choice </a:t>
            </a:r>
            <a:r>
              <a:rPr lang="en-US" b="1" u="sng" dirty="0" smtClean="0"/>
              <a:t>and</a:t>
            </a:r>
            <a:r>
              <a:rPr lang="en-US" dirty="0" smtClean="0"/>
              <a:t> also qualify for scholarships to help pay for school</a:t>
            </a:r>
          </a:p>
          <a:p>
            <a:r>
              <a:rPr lang="en-US" dirty="0" smtClean="0"/>
              <a:t>Students did not know how to sit soooo long and take a test…….</a:t>
            </a:r>
          </a:p>
          <a:p>
            <a:r>
              <a:rPr lang="en-US" dirty="0" smtClean="0"/>
              <a:t>Teachers wanting to improve our students’ scores above state average</a:t>
            </a:r>
            <a:endParaRPr lang="en-US" dirty="0"/>
          </a:p>
        </p:txBody>
      </p:sp>
      <p:pic>
        <p:nvPicPr>
          <p:cNvPr id="3074" name="Picture 2" descr="C:\Users\yp003\AppData\Local\Microsoft\Windows\Temporary Internet Files\Content.IE5\FIXN4C2F\MC900440424[1].wmf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830" y="2451519"/>
            <a:ext cx="4028631" cy="331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yp003\AppData\Local\Microsoft\Windows\Temporary Internet Files\Content.IE5\JQLNZZXF\MC90043390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72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yp003\AppData\Local\Microsoft\Windows\Temporary Internet Files\Content.IE5\EF2UR2L4\MC90039116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8492">
            <a:off x="6054079" y="1892376"/>
            <a:ext cx="461795" cy="71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yp003\AppData\Local\Microsoft\Windows\Temporary Internet Files\Content.IE5\FIXN4C2F\MM900236240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8581">
            <a:off x="6710004" y="1433780"/>
            <a:ext cx="642252" cy="78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yp003\AppData\Local\Microsoft\Windows\Temporary Internet Files\Content.IE5\EF2UR2L4\MC900441397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2099">
            <a:off x="7548962" y="1737214"/>
            <a:ext cx="750102" cy="75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58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p003\AppData\Local\Microsoft\Windows\Temporary Internet Files\Content.IE5\JQLNZZXF\MC90043390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7467600" cy="74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2505636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smtClean="0">
                <a:solidFill>
                  <a:srgbClr val="0070C0"/>
                </a:solidFill>
              </a:rPr>
              <a:t>YOU </a:t>
            </a:r>
            <a:r>
              <a:rPr lang="en-US" sz="8000" dirty="0" smtClean="0">
                <a:solidFill>
                  <a:srgbClr val="0070C0"/>
                </a:solidFill>
              </a:rPr>
              <a:t>hold the </a:t>
            </a:r>
            <a:r>
              <a:rPr lang="en-US" sz="8000" b="1" dirty="0" smtClean="0">
                <a:solidFill>
                  <a:srgbClr val="0070C0"/>
                </a:solidFill>
              </a:rPr>
              <a:t>KEY!</a:t>
            </a:r>
            <a:endParaRPr lang="en-US" sz="8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53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362200"/>
            <a:ext cx="8610600" cy="2505636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smtClean="0">
                <a:solidFill>
                  <a:srgbClr val="0070C0"/>
                </a:solidFill>
              </a:rPr>
              <a:t>EXPECTATIONS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7399" y="4876800"/>
            <a:ext cx="3733800" cy="5334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What we expect from you……</a:t>
            </a:r>
            <a:endParaRPr lang="en-US" b="1" dirty="0"/>
          </a:p>
        </p:txBody>
      </p:sp>
      <p:pic>
        <p:nvPicPr>
          <p:cNvPr id="1026" name="Picture 2" descr="C:\Users\yp003\AppData\Local\Microsoft\Windows\Temporary Internet Files\Content.IE5\JQLNZZXF\MC90043390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049" y="345449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495800" y="5334000"/>
            <a:ext cx="37338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And you from us……..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809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457200"/>
            <a:ext cx="5805544" cy="1143000"/>
          </a:xfrm>
        </p:spPr>
        <p:txBody>
          <a:bodyPr/>
          <a:lstStyle/>
          <a:p>
            <a:r>
              <a:rPr lang="en-US" b="1" dirty="0" smtClean="0"/>
              <a:t>Our</a:t>
            </a:r>
            <a:r>
              <a:rPr lang="en-US" dirty="0" smtClean="0"/>
              <a:t>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077200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 except you will not be smarter, but you will be “</a:t>
            </a:r>
            <a:r>
              <a:rPr lang="en-US" sz="2800" b="1" u="sng" dirty="0" smtClean="0"/>
              <a:t>test wiser</a:t>
            </a:r>
            <a:r>
              <a:rPr lang="en-US" sz="2800" dirty="0" smtClean="0"/>
              <a:t>”</a:t>
            </a:r>
          </a:p>
          <a:p>
            <a:r>
              <a:rPr lang="en-US" sz="2800" dirty="0" smtClean="0"/>
              <a:t>We expect you to </a:t>
            </a:r>
            <a:r>
              <a:rPr lang="en-US" sz="2800" b="1" u="sng" dirty="0" smtClean="0"/>
              <a:t>score better </a:t>
            </a:r>
            <a:r>
              <a:rPr lang="en-US" sz="2800" dirty="0" smtClean="0"/>
              <a:t>than you would if you had not taken this course because you will now have a testing plan and confidence.</a:t>
            </a:r>
          </a:p>
          <a:p>
            <a:r>
              <a:rPr lang="en-US" sz="2800" dirty="0" smtClean="0"/>
              <a:t>We </a:t>
            </a:r>
            <a:r>
              <a:rPr lang="en-US" sz="2800" b="1" dirty="0" smtClean="0"/>
              <a:t>expect</a:t>
            </a:r>
            <a:r>
              <a:rPr lang="en-US" sz="2800" dirty="0" smtClean="0"/>
              <a:t> you give this course </a:t>
            </a:r>
            <a:r>
              <a:rPr lang="en-US" sz="2800" b="1" u="sng" dirty="0" smtClean="0"/>
              <a:t>your very </a:t>
            </a:r>
            <a:r>
              <a:rPr lang="en-US" sz="2800" b="1" dirty="0" smtClean="0"/>
              <a:t>“</a:t>
            </a:r>
            <a:r>
              <a:rPr lang="en-US" sz="2800" b="1" u="sng" dirty="0" smtClean="0"/>
              <a:t>best</a:t>
            </a:r>
            <a:r>
              <a:rPr lang="en-US" sz="2800" b="1" dirty="0" smtClean="0"/>
              <a:t>”</a:t>
            </a:r>
            <a:r>
              <a:rPr lang="en-US" sz="2800" dirty="0" smtClean="0"/>
              <a:t> effort and attention while you are here – after all you paid so </a:t>
            </a:r>
            <a:r>
              <a:rPr lang="en-US" sz="2800" b="1" dirty="0" smtClean="0"/>
              <a:t>get your monies worth!</a:t>
            </a:r>
            <a:endParaRPr lang="en-US" sz="2800" b="1" dirty="0"/>
          </a:p>
        </p:txBody>
      </p:sp>
      <p:pic>
        <p:nvPicPr>
          <p:cNvPr id="5" name="Picture 2" descr="C:\Users\yp003\AppData\Local\Microsoft\Windows\Temporary Internet Files\Content.IE5\JQLNZZXF\MC90043390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14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848600" cy="556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 expect you to come </a:t>
            </a:r>
            <a:r>
              <a:rPr lang="en-US" sz="2800" b="1" u="sng" dirty="0" smtClean="0"/>
              <a:t>ready to learn </a:t>
            </a:r>
            <a:r>
              <a:rPr lang="en-US" sz="2800" dirty="0" smtClean="0"/>
              <a:t>and </a:t>
            </a:r>
            <a:r>
              <a:rPr lang="en-US" sz="2800" b="1" u="sng" dirty="0" smtClean="0"/>
              <a:t>ready to work hard </a:t>
            </a:r>
            <a:r>
              <a:rPr lang="en-US" sz="2800" dirty="0" smtClean="0"/>
              <a:t>for your “</a:t>
            </a:r>
            <a:r>
              <a:rPr lang="en-US" sz="2800" b="1" u="sng" dirty="0" smtClean="0"/>
              <a:t>own</a:t>
            </a:r>
            <a:r>
              <a:rPr lang="en-US" sz="2800" dirty="0" smtClean="0"/>
              <a:t>” personal reasons</a:t>
            </a:r>
          </a:p>
          <a:p>
            <a:r>
              <a:rPr lang="en-US" sz="2800" dirty="0" smtClean="0"/>
              <a:t>We expect everyone to </a:t>
            </a:r>
            <a:r>
              <a:rPr lang="en-US" sz="2800" b="1" u="sng" dirty="0" smtClean="0"/>
              <a:t>motivate</a:t>
            </a:r>
            <a:r>
              <a:rPr lang="en-US" sz="2800" dirty="0" smtClean="0"/>
              <a:t> themselves to do better</a:t>
            </a:r>
          </a:p>
          <a:p>
            <a:r>
              <a:rPr lang="en-US" sz="2800" dirty="0" smtClean="0"/>
              <a:t>We expect you to understand the </a:t>
            </a:r>
            <a:r>
              <a:rPr lang="en-US" sz="2800" b="1" u="sng" dirty="0" smtClean="0"/>
              <a:t>importance of this test</a:t>
            </a:r>
            <a:r>
              <a:rPr lang="en-US" sz="2800" dirty="0" smtClean="0"/>
              <a:t>, this course and how you can be active in planning your “</a:t>
            </a:r>
            <a:r>
              <a:rPr lang="en-US" sz="2800" b="1" u="sng" dirty="0" smtClean="0"/>
              <a:t>own</a:t>
            </a:r>
            <a:r>
              <a:rPr lang="en-US" sz="2800" dirty="0" smtClean="0"/>
              <a:t>” future.</a:t>
            </a:r>
          </a:p>
          <a:p>
            <a:r>
              <a:rPr lang="en-US" sz="2800" dirty="0" smtClean="0"/>
              <a:t>What is your motivation for being here?</a:t>
            </a:r>
            <a:endParaRPr lang="en-US" sz="2800" dirty="0"/>
          </a:p>
        </p:txBody>
      </p:sp>
      <p:pic>
        <p:nvPicPr>
          <p:cNvPr id="4" name="Picture 2" descr="C:\Users\yp003\AppData\Local\Microsoft\Windows\Temporary Internet Files\Content.IE5\JQLNZZXF\MC90043390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134756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88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C647C72617E445B449C823E3A7D283" ma:contentTypeVersion="0" ma:contentTypeDescription="Create a new document." ma:contentTypeScope="" ma:versionID="8c0bec98c5d701006784fcf5256fbcc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1448B11-25F2-46DF-B8F3-91180D448FEA}"/>
</file>

<file path=customXml/itemProps2.xml><?xml version="1.0" encoding="utf-8"?>
<ds:datastoreItem xmlns:ds="http://schemas.openxmlformats.org/officeDocument/2006/customXml" ds:itemID="{38639347-DF20-4DF9-9539-AA6F1FE95D64}"/>
</file>

<file path=customXml/itemProps3.xml><?xml version="1.0" encoding="utf-8"?>
<ds:datastoreItem xmlns:ds="http://schemas.openxmlformats.org/officeDocument/2006/customXml" ds:itemID="{1E81CCDA-817F-444C-AB41-563AE5250E01}"/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6085</TotalTime>
  <Words>2551</Words>
  <Application>Microsoft Office PowerPoint</Application>
  <PresentationFormat>On-screen Show (4:3)</PresentationFormat>
  <Paragraphs>386</Paragraphs>
  <Slides>60</Slides>
  <Notes>60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Austin</vt:lpstr>
      <vt:lpstr>ACT Prep</vt:lpstr>
      <vt:lpstr>PowerPoint Presentation</vt:lpstr>
      <vt:lpstr>SESSION  TOPICS</vt:lpstr>
      <vt:lpstr>HOW CLASS WILL OPERATE</vt:lpstr>
      <vt:lpstr>REMEMBER: This is NOT school!</vt:lpstr>
      <vt:lpstr>WHY???</vt:lpstr>
      <vt:lpstr>EXPECTATIONS</vt:lpstr>
      <vt:lpstr>Our EXPECTATIONS</vt:lpstr>
      <vt:lpstr>PowerPoint Presentation</vt:lpstr>
      <vt:lpstr>YOUR Expectations</vt:lpstr>
      <vt:lpstr>WHY would ANYONE take this kind of course?</vt:lpstr>
      <vt:lpstr>What will this course cover?</vt:lpstr>
      <vt:lpstr>PowerPoint Presentation</vt:lpstr>
      <vt:lpstr>Test PREPARATION</vt:lpstr>
      <vt:lpstr>Test PURPOSE</vt:lpstr>
      <vt:lpstr>About the ACT</vt:lpstr>
      <vt:lpstr>PowerPoint Presentation</vt:lpstr>
      <vt:lpstr>Where to start….</vt:lpstr>
      <vt:lpstr>Why take it my Junior year rather than my senior year?</vt:lpstr>
      <vt:lpstr>Test FORMAT &amp; CONTENT</vt:lpstr>
      <vt:lpstr>ENGLISH</vt:lpstr>
      <vt:lpstr>ENGLISH</vt:lpstr>
      <vt:lpstr>MATH</vt:lpstr>
      <vt:lpstr>MATH</vt:lpstr>
      <vt:lpstr>Reading</vt:lpstr>
      <vt:lpstr>Reading</vt:lpstr>
      <vt:lpstr>Science Reasoning</vt:lpstr>
      <vt:lpstr>Science Reasoning</vt:lpstr>
      <vt:lpstr>Top 10 Reasons to “Blow Off” preparing for THE test</vt:lpstr>
      <vt:lpstr>Top 10 Reasons to “Blow Off” preparing for THE test</vt:lpstr>
      <vt:lpstr>Top 10 Reasons to “Blow Off” preparing for THE test</vt:lpstr>
      <vt:lpstr>AND the #1 reason to “Blow Off” preparing for THE test is…..</vt:lpstr>
      <vt:lpstr>BREAK – Whew!</vt:lpstr>
      <vt:lpstr>Strategies</vt:lpstr>
      <vt:lpstr>General Strategies</vt:lpstr>
      <vt:lpstr>General Strategies</vt:lpstr>
      <vt:lpstr>General Strategies</vt:lpstr>
      <vt:lpstr>General Strategies</vt:lpstr>
      <vt:lpstr>General Strategies</vt:lpstr>
      <vt:lpstr>General Strategies</vt:lpstr>
      <vt:lpstr>Important Points</vt:lpstr>
      <vt:lpstr>PowerPoint Presentation</vt:lpstr>
      <vt:lpstr>A KEY to success is LESS stress….</vt:lpstr>
      <vt:lpstr>Be PREPARED…what to bring</vt:lpstr>
      <vt:lpstr>Day of THE test</vt:lpstr>
      <vt:lpstr>What to EXPECT at Check-in…</vt:lpstr>
      <vt:lpstr>What to EXPECT after Check-in…</vt:lpstr>
      <vt:lpstr>What happens next??</vt:lpstr>
      <vt:lpstr>The “BIG” NO-NO’s</vt:lpstr>
      <vt:lpstr>Things to REMEMBER</vt:lpstr>
      <vt:lpstr>FAQs</vt:lpstr>
      <vt:lpstr>MORE FAQs</vt:lpstr>
      <vt:lpstr>Final Review</vt:lpstr>
      <vt:lpstr>PowerPoint Presentation</vt:lpstr>
      <vt:lpstr>PowerPoint Presentation</vt:lpstr>
      <vt:lpstr>QUESTIONS</vt:lpstr>
      <vt:lpstr>Final Comments</vt:lpstr>
      <vt:lpstr>PowerPoint Presentation</vt:lpstr>
      <vt:lpstr>Knowing the direction YOU  want to go is IMPORTANT  on the road to SUCCESS!</vt:lpstr>
      <vt:lpstr>YOU hold the KEY!</vt:lpstr>
    </vt:vector>
  </TitlesOfParts>
  <Company>T-295Wn7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 Prep</dc:title>
  <dc:creator>Yolanda Price</dc:creator>
  <cp:lastModifiedBy>Yolanda Price</cp:lastModifiedBy>
  <cp:revision>57</cp:revision>
  <cp:lastPrinted>2012-02-27T20:44:36Z</cp:lastPrinted>
  <dcterms:created xsi:type="dcterms:W3CDTF">2011-09-26T18:34:04Z</dcterms:created>
  <dcterms:modified xsi:type="dcterms:W3CDTF">2012-02-28T16:42:22Z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0x0101007DC647C72617E445B449C823E3A7D283</vt:lpwstr>
  </property>
</Properties>
</file>